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9144000" cy="5143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7" name="Shape 17"/>
          <p:cNvSpPr/>
          <p:nvPr>
            <p:ph type="sldImg"/>
          </p:nvPr>
        </p:nvSpPr>
        <p:spPr>
          <a:xfrm>
            <a:off x="1143000" y="685800"/>
            <a:ext cx="4572000" cy="3429000"/>
          </a:xfrm>
          <a:prstGeom prst="rect">
            <a:avLst/>
          </a:prstGeom>
        </p:spPr>
        <p:txBody>
          <a:bodyPr/>
          <a:lstStyle/>
          <a:p>
            <a:pPr/>
          </a:p>
        </p:txBody>
      </p:sp>
      <p:sp>
        <p:nvSpPr>
          <p:cNvPr id="18" name="Shape 1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 name="Shape 35"/>
          <p:cNvSpPr/>
          <p:nvPr>
            <p:ph type="sldImg"/>
          </p:nvPr>
        </p:nvSpPr>
        <p:spPr>
          <a:prstGeom prst="rect">
            <a:avLst/>
          </a:prstGeom>
        </p:spPr>
        <p:txBody>
          <a:bodyPr/>
          <a:lstStyle/>
          <a:p>
            <a:pPr/>
          </a:p>
        </p:txBody>
      </p:sp>
      <p:sp>
        <p:nvSpPr>
          <p:cNvPr id="36" name="Shape 36"/>
          <p:cNvSpPr/>
          <p:nvPr>
            <p:ph type="body" sz="quarter" idx="1"/>
          </p:nvPr>
        </p:nvSpPr>
        <p:spPr>
          <a:prstGeom prst="rect">
            <a:avLst/>
          </a:prstGeom>
        </p:spPr>
        <p:txBody>
          <a:bodyPr/>
          <a:lstStyle/>
          <a:p>
            <a:pPr/>
            <a:r>
              <a:t>Welcome to this session on privacy and security settings. We cover four widely used platforms: Facebook, Instagram, Amazon, and Google. This revised edition includes a dedicated section on passkeys, which represent the latest and most secure approach to account authentication.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Two-factor authentication is now mandatory on Instagram - not optional. Note that Facebook and Instagram share authentication settings via Accounts Centre, so changes may affect both. Passkey support is rolling out as part of Meta's unified Meta Account system announced April 2026.</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Shape 303"/>
          <p:cNvSpPr/>
          <p:nvPr>
            <p:ph type="sldImg"/>
          </p:nvPr>
        </p:nvSpPr>
        <p:spPr>
          <a:prstGeom prst="rect">
            <a:avLst/>
          </a:prstGeom>
        </p:spPr>
        <p:txBody>
          <a:bodyPr/>
          <a:lstStyle/>
          <a:p>
            <a:pPr/>
          </a:p>
        </p:txBody>
      </p:sp>
      <p:sp>
        <p:nvSpPr>
          <p:cNvPr id="304" name="Shape 304"/>
          <p:cNvSpPr/>
          <p:nvPr>
            <p:ph type="body" sz="quarter" idx="1"/>
          </p:nvPr>
        </p:nvSpPr>
        <p:spPr>
          <a:prstGeom prst="rect">
            <a:avLst/>
          </a:prstGeom>
        </p:spPr>
        <p:txBody>
          <a:bodyPr/>
          <a:lstStyle/>
          <a:p>
            <a:pPr/>
            <a:r>
              <a:t>Amazon section. Unlike the social media platforms, Amazon presents a direct financial risk because it stores payment card details. Two-step verification and passkeys are both available.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Amazon passkeys work on the website and major browsers but not yet in all Amazon mobile apps. A separate passkey is required for each Amazon marketplace domain. Amazon still requires a one-time verification code for high-risk payment transactions even when a passkey is in use.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hape 369"/>
          <p:cNvSpPr/>
          <p:nvPr>
            <p:ph type="sldImg"/>
          </p:nvPr>
        </p:nvSpPr>
        <p:spPr>
          <a:prstGeom prst="rect">
            <a:avLst/>
          </a:prstGeom>
        </p:spPr>
        <p:txBody>
          <a:bodyPr/>
          <a:lstStyle/>
          <a:p>
            <a:pPr/>
          </a:p>
        </p:txBody>
      </p:sp>
      <p:sp>
        <p:nvSpPr>
          <p:cNvPr id="370" name="Shape 370"/>
          <p:cNvSpPr/>
          <p:nvPr>
            <p:ph type="body" sz="quarter" idx="1"/>
          </p:nvPr>
        </p:nvSpPr>
        <p:spPr>
          <a:prstGeom prst="rect">
            <a:avLst/>
          </a:prstGeom>
        </p:spPr>
        <p:txBody>
          <a:bodyPr/>
          <a:lstStyle/>
          <a:p>
            <a:pPr/>
            <a:r>
              <a:t>Alexa records everything said after the wake word. The physical mute button is the only guarantee the device is not listening - software settings only affect what happens to recordings already made.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hape 378"/>
          <p:cNvSpPr/>
          <p:nvPr>
            <p:ph type="sldImg"/>
          </p:nvPr>
        </p:nvSpPr>
        <p:spPr>
          <a:prstGeom prst="rect">
            <a:avLst/>
          </a:prstGeom>
        </p:spPr>
        <p:txBody>
          <a:bodyPr/>
          <a:lstStyle/>
          <a:p>
            <a:pPr/>
          </a:p>
        </p:txBody>
      </p:sp>
      <p:sp>
        <p:nvSpPr>
          <p:cNvPr id="379" name="Shape 379"/>
          <p:cNvSpPr/>
          <p:nvPr>
            <p:ph type="body" sz="quarter" idx="1"/>
          </p:nvPr>
        </p:nvSpPr>
        <p:spPr>
          <a:prstGeom prst="rect">
            <a:avLst/>
          </a:prstGeom>
        </p:spPr>
        <p:txBody>
          <a:bodyPr/>
          <a:lstStyle/>
          <a:p>
            <a:pPr/>
            <a:r>
              <a:t>Google section. Google has the most mature passkey implementation of the four platforms - when a passkey is set up, it bypasses the second authentication step entirely. All settings are centralised at myaccount.google.com.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Shape 412"/>
          <p:cNvSpPr/>
          <p:nvPr>
            <p:ph type="sldImg"/>
          </p:nvPr>
        </p:nvSpPr>
        <p:spPr>
          <a:prstGeom prst="rect">
            <a:avLst/>
          </a:prstGeom>
        </p:spPr>
        <p:txBody>
          <a:bodyPr/>
          <a:lstStyle/>
          <a:p>
            <a:pPr/>
          </a:p>
        </p:txBody>
      </p:sp>
      <p:sp>
        <p:nvSpPr>
          <p:cNvPr id="413" name="Shape 413"/>
          <p:cNvSpPr/>
          <p:nvPr>
            <p:ph type="body" sz="quarter" idx="1"/>
          </p:nvPr>
        </p:nvSpPr>
        <p:spPr>
          <a:prstGeom prst="rect">
            <a:avLst/>
          </a:prstGeom>
        </p:spPr>
        <p:txBody>
          <a:bodyPr/>
          <a:lstStyle/>
          <a:p>
            <a:pPr/>
            <a:r>
              <a:t>Web and App Activity is the most significant control. Pausing it means Google cannot use your personal search history to build advertising profiles. Location History is particularly sensitive - it creates a detailed map of everywhere you have visited.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Shape 446"/>
          <p:cNvSpPr/>
          <p:nvPr>
            <p:ph type="sldImg"/>
          </p:nvPr>
        </p:nvSpPr>
        <p:spPr>
          <a:prstGeom prst="rect">
            <a:avLst/>
          </a:prstGeom>
        </p:spPr>
        <p:txBody>
          <a:bodyPr/>
          <a:lstStyle/>
          <a:p>
            <a:pPr/>
          </a:p>
        </p:txBody>
      </p:sp>
      <p:sp>
        <p:nvSpPr>
          <p:cNvPr id="447" name="Shape 447"/>
          <p:cNvSpPr/>
          <p:nvPr>
            <p:ph type="body" sz="quarter" idx="1"/>
          </p:nvPr>
        </p:nvSpPr>
        <p:spPr>
          <a:prstGeom prst="rect">
            <a:avLst/>
          </a:prstGeom>
        </p:spPr>
        <p:txBody>
          <a:bodyPr/>
          <a:lstStyle/>
          <a:p>
            <a:pPr/>
            <a:r>
              <a:t>Google's passkey implementation is the most mature of the four. When a passkey is set up, it is sufficient on its own and bypasses the second authentication step. Google's Security Checkup will prompt the member to set up a passkey if one is not already in place.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Shape 456"/>
          <p:cNvSpPr/>
          <p:nvPr>
            <p:ph type="sldImg"/>
          </p:nvPr>
        </p:nvSpPr>
        <p:spPr>
          <a:prstGeom prst="rect">
            <a:avLst/>
          </a:prstGeom>
        </p:spPr>
        <p:txBody>
          <a:bodyPr/>
          <a:lstStyle/>
          <a:p>
            <a:pPr/>
          </a:p>
        </p:txBody>
      </p:sp>
      <p:sp>
        <p:nvSpPr>
          <p:cNvPr id="457" name="Shape 457"/>
          <p:cNvSpPr/>
          <p:nvPr>
            <p:ph type="body" sz="quarter" idx="1"/>
          </p:nvPr>
        </p:nvSpPr>
        <p:spPr>
          <a:prstGeom prst="rect">
            <a:avLst/>
          </a:prstGeom>
        </p:spPr>
        <p:txBody>
          <a:bodyPr/>
          <a:lstStyle/>
          <a:p>
            <a:pPr/>
            <a:r>
              <a:t>This new section covers passkeys - what they are, how they work, and what each of the four platforms currently offers. Passkeys represent a significant step forward in security and are increasingly available on mainstream consumer platforms.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4" name="Shape 494"/>
          <p:cNvSpPr/>
          <p:nvPr>
            <p:ph type="sldImg"/>
          </p:nvPr>
        </p:nvSpPr>
        <p:spPr>
          <a:prstGeom prst="rect">
            <a:avLst/>
          </a:prstGeom>
        </p:spPr>
        <p:txBody>
          <a:bodyPr/>
          <a:lstStyle/>
          <a:p>
            <a:pPr/>
          </a:p>
        </p:txBody>
      </p:sp>
      <p:sp>
        <p:nvSpPr>
          <p:cNvPr id="495" name="Shape 495"/>
          <p:cNvSpPr/>
          <p:nvPr>
            <p:ph type="body" sz="quarter" idx="1"/>
          </p:nvPr>
        </p:nvSpPr>
        <p:spPr>
          <a:prstGeom prst="rect">
            <a:avLst/>
          </a:prstGeom>
        </p:spPr>
        <p:txBody>
          <a:bodyPr/>
          <a:lstStyle/>
          <a:p>
            <a:pPr/>
            <a:r>
              <a:t>A passkey uses cryptographic key pairs. The private key never leaves the device. The platform only ever has the public key, so a breach of the platform's servers reveals nothing useful to an attacker. The phishing resistance is particularly valuable - a criminal who tricks someone into visiting a fake login page gains nothing because the passkey is bound to the genuine domain.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3" name="Shape 543"/>
          <p:cNvSpPr/>
          <p:nvPr>
            <p:ph type="sldImg"/>
          </p:nvPr>
        </p:nvSpPr>
        <p:spPr>
          <a:prstGeom prst="rect">
            <a:avLst/>
          </a:prstGeom>
        </p:spPr>
        <p:txBody>
          <a:bodyPr/>
          <a:lstStyle/>
          <a:p>
            <a:pPr/>
          </a:p>
        </p:txBody>
      </p:sp>
      <p:sp>
        <p:nvSpPr>
          <p:cNvPr id="544" name="Shape 544"/>
          <p:cNvSpPr/>
          <p:nvPr>
            <p:ph type="body" sz="quarter" idx="1"/>
          </p:nvPr>
        </p:nvSpPr>
        <p:spPr>
          <a:prstGeom prst="rect">
            <a:avLst/>
          </a:prstGeom>
        </p:spPr>
        <p:txBody>
          <a:bodyPr/>
          <a:lstStyle/>
          <a:p>
            <a:pPr/>
            <a:r>
              <a:t>This slide summarises all four levels of protection in order. The key message is that any second factor is a major improvement over a password alone, and passkeys are better still. Members should not be discouraged from setting up passkeys by unfamiliarity - once set up they are simpler to use than typing a password.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 name="Shape 75"/>
          <p:cNvSpPr/>
          <p:nvPr>
            <p:ph type="sldImg"/>
          </p:nvPr>
        </p:nvSpPr>
        <p:spPr>
          <a:prstGeom prst="rect">
            <a:avLst/>
          </a:prstGeom>
        </p:spPr>
        <p:txBody>
          <a:bodyPr/>
          <a:lstStyle/>
          <a:p>
            <a:pPr/>
          </a:p>
        </p:txBody>
      </p:sp>
      <p:sp>
        <p:nvSpPr>
          <p:cNvPr id="76" name="Shape 76"/>
          <p:cNvSpPr/>
          <p:nvPr>
            <p:ph type="body" sz="quarter" idx="1"/>
          </p:nvPr>
        </p:nvSpPr>
        <p:spPr>
          <a:prstGeom prst="rect">
            <a:avLst/>
          </a:prstGeom>
        </p:spPr>
        <p:txBody>
          <a:bodyPr/>
          <a:lstStyle/>
          <a:p>
            <a:pPr/>
            <a:r>
              <a:t>Privacy and security are distinct. Privacy concerns what is known about you and how that information is used commercially. Security concerns who can access your account. Both need active attention because default settings favour the platform.</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6" name="Shape 596"/>
          <p:cNvSpPr/>
          <p:nvPr>
            <p:ph type="sldImg"/>
          </p:nvPr>
        </p:nvSpPr>
        <p:spPr>
          <a:prstGeom prst="rect">
            <a:avLst/>
          </a:prstGeom>
        </p:spPr>
        <p:txBody>
          <a:bodyPr/>
          <a:lstStyle/>
          <a:p>
            <a:pPr/>
          </a:p>
        </p:txBody>
      </p:sp>
      <p:sp>
        <p:nvSpPr>
          <p:cNvPr id="597" name="Shape 597"/>
          <p:cNvSpPr/>
          <p:nvPr>
            <p:ph type="body" sz="quarter" idx="1"/>
          </p:nvPr>
        </p:nvSpPr>
        <p:spPr>
          <a:prstGeom prst="rect">
            <a:avLst/>
          </a:prstGeom>
        </p:spPr>
        <p:txBody>
          <a:bodyPr/>
          <a:lstStyle/>
          <a:p>
            <a:pPr/>
            <a:r>
              <a:t>All four platforms now support passkeys. Google is the most advanced, with passkeys bypassing the second authentication step entirely. Facebook introduced passkeys in June 2025. Instagram passkeys are arriving as part of the Meta Account system in 2026. Amazon passkeys work on the website but note the per-marketplace limitation.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2" name="Shape 642"/>
          <p:cNvSpPr/>
          <p:nvPr>
            <p:ph type="sldImg"/>
          </p:nvPr>
        </p:nvSpPr>
        <p:spPr>
          <a:prstGeom prst="rect">
            <a:avLst/>
          </a:prstGeom>
        </p:spPr>
        <p:txBody>
          <a:bodyPr/>
          <a:lstStyle/>
          <a:p>
            <a:pPr/>
          </a:p>
        </p:txBody>
      </p:sp>
      <p:sp>
        <p:nvSpPr>
          <p:cNvPr id="643" name="Shape 643"/>
          <p:cNvSpPr/>
          <p:nvPr>
            <p:ph type="body" sz="quarter" idx="1"/>
          </p:nvPr>
        </p:nvSpPr>
        <p:spPr>
          <a:prstGeom prst="rect">
            <a:avLst/>
          </a:prstGeom>
        </p:spPr>
        <p:txBody>
          <a:bodyPr/>
          <a:lstStyle/>
          <a:p>
            <a:pPr/>
            <a:r>
              <a:t>The right-hand column now includes passkeys as the third and best option, alongside SMS codes and an authenticator app. Passwords remain important as a backup even when passkeys are in use - members should always store their password securely.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7" name="Shape 747"/>
          <p:cNvSpPr/>
          <p:nvPr>
            <p:ph type="sldImg"/>
          </p:nvPr>
        </p:nvSpPr>
        <p:spPr>
          <a:prstGeom prst="rect">
            <a:avLst/>
          </a:prstGeom>
        </p:spPr>
        <p:txBody>
          <a:bodyPr/>
          <a:lstStyle/>
          <a:p>
            <a:pPr/>
          </a:p>
        </p:txBody>
      </p:sp>
      <p:sp>
        <p:nvSpPr>
          <p:cNvPr id="748" name="Shape 748"/>
          <p:cNvSpPr/>
          <p:nvPr>
            <p:ph type="body" sz="quarter" idx="1"/>
          </p:nvPr>
        </p:nvSpPr>
        <p:spPr>
          <a:prstGeom prst="rect">
            <a:avLst/>
          </a:prstGeom>
        </p:spPr>
        <p:txBody>
          <a:bodyPr/>
          <a:lstStyle/>
          <a:p>
            <a:pPr/>
            <a:r>
              <a:t>Passkey items are highlighted in green on each column. These are new additions since the previous version of this presentation. The full printable checklist with tick boxes is in the accompanying PDF guide.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1" name="Shape 771"/>
          <p:cNvSpPr/>
          <p:nvPr>
            <p:ph type="sldImg"/>
          </p:nvPr>
        </p:nvSpPr>
        <p:spPr>
          <a:prstGeom prst="rect">
            <a:avLst/>
          </a:prstGeom>
        </p:spPr>
        <p:txBody>
          <a:bodyPr/>
          <a:lstStyle/>
          <a:p>
            <a:pPr/>
          </a:p>
        </p:txBody>
      </p:sp>
      <p:sp>
        <p:nvSpPr>
          <p:cNvPr id="772" name="Shape 772"/>
          <p:cNvSpPr/>
          <p:nvPr>
            <p:ph type="body" sz="quarter" idx="1"/>
          </p:nvPr>
        </p:nvSpPr>
        <p:spPr>
          <a:prstGeom prst="rect">
            <a:avLst/>
          </a:prstGeom>
        </p:spPr>
        <p:txBody>
          <a:bodyPr/>
          <a:lstStyle/>
          <a:p>
            <a:pPr/>
            <a:r>
              <a:t>Close by reinforcing these four reminders. The passkey reminder is new. Reassure the group that passkeys, whilst new, are designed to be simple to use - if they can unlock their phone, they can use a passkey. Invite questions and mention the PDF guide.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3" name="Shape 103"/>
          <p:cNvSpPr/>
          <p:nvPr>
            <p:ph type="sldImg"/>
          </p:nvPr>
        </p:nvSpPr>
        <p:spPr>
          <a:prstGeom prst="rect">
            <a:avLst/>
          </a:prstGeom>
        </p:spPr>
        <p:txBody>
          <a:bodyPr/>
          <a:lstStyle/>
          <a:p>
            <a:pPr/>
          </a:p>
        </p:txBody>
      </p:sp>
      <p:sp>
        <p:nvSpPr>
          <p:cNvPr id="104" name="Shape 104"/>
          <p:cNvSpPr/>
          <p:nvPr>
            <p:ph type="body" sz="quarter" idx="1"/>
          </p:nvPr>
        </p:nvSpPr>
        <p:spPr>
          <a:prstGeom prst="rect">
            <a:avLst/>
          </a:prstGeom>
        </p:spPr>
        <p:txBody>
          <a:bodyPr/>
          <a:lstStyle/>
          <a:p>
            <a:pPr/>
            <a:r>
              <a:t>Four principles underpin everything that follows. The passkey point is new since the last version of this presentation: where platforms offer passkeys, they are worth setting up as they are the most secure and, day-to-day, often the most convenient option.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2" name="Shape 112"/>
          <p:cNvSpPr/>
          <p:nvPr>
            <p:ph type="sldImg"/>
          </p:nvPr>
        </p:nvSpPr>
        <p:spPr>
          <a:prstGeom prst="rect">
            <a:avLst/>
          </a:prstGeom>
        </p:spPr>
        <p:txBody>
          <a:bodyPr/>
          <a:lstStyle/>
          <a:p>
            <a:pPr/>
          </a:p>
        </p:txBody>
      </p:sp>
      <p:sp>
        <p:nvSpPr>
          <p:cNvPr id="113" name="Shape 113"/>
          <p:cNvSpPr/>
          <p:nvPr>
            <p:ph type="body" sz="quarter" idx="1"/>
          </p:nvPr>
        </p:nvSpPr>
        <p:spPr>
          <a:prstGeom prst="rect">
            <a:avLst/>
          </a:prstGeom>
        </p:spPr>
        <p:txBody>
          <a:bodyPr/>
          <a:lstStyle/>
          <a:p>
            <a:pPr/>
            <a:r>
              <a:t>Facebook section. Three areas: who can see your profile; advertising preferences; account security including two-factor authentication and passkeys.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7" name="Shape 137"/>
          <p:cNvSpPr/>
          <p:nvPr>
            <p:ph type="sldImg"/>
          </p:nvPr>
        </p:nvSpPr>
        <p:spPr>
          <a:prstGeom prst="rect">
            <a:avLst/>
          </a:prstGeom>
        </p:spPr>
        <p:txBody>
          <a:bodyPr/>
          <a:lstStyle/>
          <a:p>
            <a:pPr/>
          </a:p>
        </p:txBody>
      </p:sp>
      <p:sp>
        <p:nvSpPr>
          <p:cNvPr id="138" name="Shape 138"/>
          <p:cNvSpPr/>
          <p:nvPr>
            <p:ph type="body" sz="quarter" idx="1"/>
          </p:nvPr>
        </p:nvSpPr>
        <p:spPr>
          <a:prstGeom prst="rect">
            <a:avLst/>
          </a:prstGeom>
        </p:spPr>
        <p:txBody>
          <a:bodyPr/>
          <a:lstStyle/>
          <a:p>
            <a:pPr/>
            <a:r>
              <a:t>Full settings are only accessible through a browser. The mobile app does not show all options.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The search engine setting surprises many people - Facebook allows external search engines to index your profile by default. Tag review is particularly valuable: without it, anyone who tags you in a photograph can place that image on your timeline without your consent.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2" name="Shape 212"/>
          <p:cNvSpPr/>
          <p:nvPr>
            <p:ph type="sldImg"/>
          </p:nvPr>
        </p:nvSpPr>
        <p:spPr>
          <a:prstGeom prst="rect">
            <a:avLst/>
          </a:prstGeom>
        </p:spPr>
        <p:txBody>
          <a:bodyPr/>
          <a:lstStyle/>
          <a:p>
            <a:pPr/>
          </a:p>
        </p:txBody>
      </p:sp>
      <p:sp>
        <p:nvSpPr>
          <p:cNvPr id="213" name="Shape 213"/>
          <p:cNvSpPr/>
          <p:nvPr>
            <p:ph type="body" sz="quarter" idx="1"/>
          </p:nvPr>
        </p:nvSpPr>
        <p:spPr>
          <a:prstGeom prst="rect">
            <a:avLst/>
          </a:prstGeom>
        </p:spPr>
        <p:txBody>
          <a:bodyPr/>
          <a:lstStyle/>
          <a:p>
            <a:pPr/>
            <a:r>
              <a:t>Passkeys were introduced on Facebook in June 2025 for iOS and Android. They are set up through Accounts Centre and also work on Messenger. If a passkey is set up, it replaces the need to type a password. Two-factor authentication remains available and recommended for those not yet using passkeys.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 name="Shape 221"/>
          <p:cNvSpPr/>
          <p:nvPr>
            <p:ph type="sldImg"/>
          </p:nvPr>
        </p:nvSpPr>
        <p:spPr>
          <a:prstGeom prst="rect">
            <a:avLst/>
          </a:prstGeom>
        </p:spPr>
        <p:txBody>
          <a:bodyPr/>
          <a:lstStyle/>
          <a:p>
            <a:pPr/>
          </a:p>
        </p:txBody>
      </p:sp>
      <p:sp>
        <p:nvSpPr>
          <p:cNvPr id="222" name="Shape 222"/>
          <p:cNvSpPr/>
          <p:nvPr>
            <p:ph type="body" sz="quarter" idx="1"/>
          </p:nvPr>
        </p:nvSpPr>
        <p:spPr>
          <a:prstGeom prst="rect">
            <a:avLst/>
          </a:prstGeom>
        </p:spPr>
        <p:txBody>
          <a:bodyPr/>
          <a:lstStyle/>
          <a:p>
            <a:pPr/>
            <a:r>
              <a:t>Instagram section. Important update: as of 2025, two-factor authentication is now mandatory on Instagram for all accounts. Passkey support is arriving as part of Meta's new unified account system announced in April 2026.</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hape 260"/>
          <p:cNvSpPr/>
          <p:nvPr>
            <p:ph type="sldImg"/>
          </p:nvPr>
        </p:nvSpPr>
        <p:spPr>
          <a:prstGeom prst="rect">
            <a:avLst/>
          </a:prstGeom>
        </p:spPr>
        <p:txBody>
          <a:bodyPr/>
          <a:lstStyle/>
          <a:p>
            <a:pPr/>
          </a:p>
        </p:txBody>
      </p:sp>
      <p:sp>
        <p:nvSpPr>
          <p:cNvPr id="261" name="Shape 261"/>
          <p:cNvSpPr/>
          <p:nvPr>
            <p:ph type="body" sz="quarter" idx="1"/>
          </p:nvPr>
        </p:nvSpPr>
        <p:spPr>
          <a:prstGeom prst="rect">
            <a:avLst/>
          </a:prstGeom>
        </p:spPr>
        <p:txBody>
          <a:bodyPr/>
          <a:lstStyle/>
          <a:p>
            <a:pPr/>
            <a:r>
              <a:t>Setting the account to Private is the most impactful single change. The location permission must be changed in the phone's own settings - it cannot be changed from within the Instagram app.</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457200" y="69056"/>
            <a:ext cx="8229600" cy="1131094"/>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Title Text</a:t>
            </a:r>
          </a:p>
        </p:txBody>
      </p:sp>
      <p:sp>
        <p:nvSpPr>
          <p:cNvPr id="3" name="Body Level One…"/>
          <p:cNvSpPr txBox="1"/>
          <p:nvPr>
            <p:ph type="body" idx="1"/>
          </p:nvPr>
        </p:nvSpPr>
        <p:spPr>
          <a:xfrm>
            <a:off x="457200" y="1200150"/>
            <a:ext cx="8229600" cy="3943350"/>
          </a:xfrm>
          <a:prstGeom prst="rect">
            <a:avLst/>
          </a:prstGeom>
          <a:ln w="12700">
            <a:miter lim="400000"/>
          </a:ln>
          <a:extLst>
            <a:ext uri="{C572A759-6A51-4108-AA02-DFA0A04FC94B}">
              <ma14:wrappingTextBoxFlag xmlns:ma14="http://schemas.microsoft.com/office/mac/drawingml/2011/main" val="1"/>
            </a:ext>
          </a:extLst>
        </p:spPr>
        <p:txBody>
          <a:bodyPr lIns="45719" rIns="45719"/>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4419600" y="4627562"/>
            <a:ext cx="2133600" cy="279401"/>
          </a:xfrm>
          <a:prstGeom prst="rect">
            <a:avLst/>
          </a:prstGeom>
          <a:ln w="12700">
            <a:miter lim="400000"/>
          </a:ln>
        </p:spPr>
        <p:txBody>
          <a:bodyPr wrap="none" lIns="45719" rIns="45719" anchor="ctr">
            <a:spAutoFit/>
          </a:bodyPr>
          <a:lstStyle>
            <a:lvl1pPr algn="r">
              <a:defRPr sz="12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7.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8.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image" Target="../media/image6.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8.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6.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8.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3.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8.png"/><Relationship Id="rId6" Type="http://schemas.openxmlformats.org/officeDocument/2006/relationships/image" Target="../media/image9.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9.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10.png"/><Relationship Id="rId6"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2E4A"/>
        </a:solidFill>
      </p:bgPr>
    </p:bg>
    <p:spTree>
      <p:nvGrpSpPr>
        <p:cNvPr id="1" name=""/>
        <p:cNvGrpSpPr/>
        <p:nvPr/>
      </p:nvGrpSpPr>
      <p:grpSpPr>
        <a:xfrm>
          <a:off x="0" y="0"/>
          <a:ext cx="0" cy="0"/>
          <a:chOff x="0" y="0"/>
          <a:chExt cx="0" cy="0"/>
        </a:xfrm>
      </p:grpSpPr>
      <p:sp>
        <p:nvSpPr>
          <p:cNvPr id="20" name="Shape 0"/>
          <p:cNvSpPr/>
          <p:nvPr/>
        </p:nvSpPr>
        <p:spPr>
          <a:xfrm>
            <a:off x="-1" y="0"/>
            <a:ext cx="3749042" cy="5143500"/>
          </a:xfrm>
          <a:prstGeom prst="rect">
            <a:avLst/>
          </a:prstGeom>
          <a:solidFill>
            <a:srgbClr val="2C5282"/>
          </a:solidFill>
          <a:ln w="12700">
            <a:solidFill>
              <a:srgbClr val="2C5282"/>
            </a:solidFill>
          </a:ln>
        </p:spPr>
        <p:txBody>
          <a:bodyPr lIns="45719" rIns="45719"/>
          <a:lstStyle/>
          <a:p>
            <a:pPr/>
          </a:p>
        </p:txBody>
      </p:sp>
      <p:sp>
        <p:nvSpPr>
          <p:cNvPr id="21" name="Shape 1"/>
          <p:cNvSpPr/>
          <p:nvPr/>
        </p:nvSpPr>
        <p:spPr>
          <a:xfrm>
            <a:off x="3749040" y="0"/>
            <a:ext cx="128017" cy="5143500"/>
          </a:xfrm>
          <a:prstGeom prst="rect">
            <a:avLst/>
          </a:prstGeom>
          <a:solidFill>
            <a:srgbClr val="F59E0B"/>
          </a:solidFill>
          <a:ln w="12700">
            <a:solidFill>
              <a:srgbClr val="F59E0B"/>
            </a:solidFill>
          </a:ln>
        </p:spPr>
        <p:txBody>
          <a:bodyPr lIns="45719" rIns="45719"/>
          <a:lstStyle/>
          <a:p>
            <a:pPr/>
          </a:p>
        </p:txBody>
      </p:sp>
      <p:sp>
        <p:nvSpPr>
          <p:cNvPr id="22" name="Shape 2"/>
          <p:cNvSpPr/>
          <p:nvPr/>
        </p:nvSpPr>
        <p:spPr>
          <a:xfrm>
            <a:off x="1371600" y="502919"/>
            <a:ext cx="1005841" cy="1005841"/>
          </a:xfrm>
          <a:prstGeom prst="ellipse">
            <a:avLst/>
          </a:prstGeom>
          <a:solidFill>
            <a:srgbClr val="3B5998"/>
          </a:solidFill>
          <a:ln w="12700">
            <a:solidFill>
              <a:srgbClr val="3B5998"/>
            </a:solidFill>
          </a:ln>
        </p:spPr>
        <p:txBody>
          <a:bodyPr lIns="45719" rIns="45719"/>
          <a:lstStyle/>
          <a:p>
            <a:pPr/>
          </a:p>
        </p:txBody>
      </p:sp>
      <p:pic>
        <p:nvPicPr>
          <p:cNvPr id="23" name="Image 0" descr="Image 0"/>
          <p:cNvPicPr>
            <a:picLocks noChangeAspect="1"/>
          </p:cNvPicPr>
          <p:nvPr/>
        </p:nvPicPr>
        <p:blipFill>
          <a:blip r:embed="rId3">
            <a:extLst/>
          </a:blip>
          <a:stretch>
            <a:fillRect/>
          </a:stretch>
        </p:blipFill>
        <p:spPr>
          <a:xfrm>
            <a:off x="1508760" y="621791"/>
            <a:ext cx="731521" cy="731521"/>
          </a:xfrm>
          <a:prstGeom prst="rect">
            <a:avLst/>
          </a:prstGeom>
          <a:ln w="12700">
            <a:miter lim="400000"/>
          </a:ln>
        </p:spPr>
      </p:pic>
      <p:sp>
        <p:nvSpPr>
          <p:cNvPr id="24" name="Shape 3"/>
          <p:cNvSpPr/>
          <p:nvPr/>
        </p:nvSpPr>
        <p:spPr>
          <a:xfrm>
            <a:off x="1371600" y="1527047"/>
            <a:ext cx="1005841" cy="1005842"/>
          </a:xfrm>
          <a:prstGeom prst="ellipse">
            <a:avLst/>
          </a:prstGeom>
          <a:solidFill>
            <a:srgbClr val="833AB4"/>
          </a:solidFill>
          <a:ln w="12700">
            <a:solidFill>
              <a:srgbClr val="833AB4"/>
            </a:solidFill>
          </a:ln>
        </p:spPr>
        <p:txBody>
          <a:bodyPr lIns="45719" rIns="45719"/>
          <a:lstStyle/>
          <a:p>
            <a:pPr/>
          </a:p>
        </p:txBody>
      </p:sp>
      <p:pic>
        <p:nvPicPr>
          <p:cNvPr id="25" name="Image 1" descr="Image 1"/>
          <p:cNvPicPr>
            <a:picLocks noChangeAspect="1"/>
          </p:cNvPicPr>
          <p:nvPr/>
        </p:nvPicPr>
        <p:blipFill>
          <a:blip r:embed="rId4">
            <a:extLst/>
          </a:blip>
          <a:stretch>
            <a:fillRect/>
          </a:stretch>
        </p:blipFill>
        <p:spPr>
          <a:xfrm>
            <a:off x="1508760" y="1645920"/>
            <a:ext cx="731521" cy="731521"/>
          </a:xfrm>
          <a:prstGeom prst="rect">
            <a:avLst/>
          </a:prstGeom>
          <a:ln w="12700">
            <a:miter lim="400000"/>
          </a:ln>
        </p:spPr>
      </p:pic>
      <p:sp>
        <p:nvSpPr>
          <p:cNvPr id="26" name="Shape 4"/>
          <p:cNvSpPr/>
          <p:nvPr/>
        </p:nvSpPr>
        <p:spPr>
          <a:xfrm>
            <a:off x="1371600" y="2551176"/>
            <a:ext cx="1005841" cy="1005841"/>
          </a:xfrm>
          <a:prstGeom prst="ellipse">
            <a:avLst/>
          </a:prstGeom>
          <a:solidFill>
            <a:srgbClr val="FF9900"/>
          </a:solidFill>
          <a:ln w="12700">
            <a:solidFill>
              <a:srgbClr val="FF9900"/>
            </a:solidFill>
          </a:ln>
        </p:spPr>
        <p:txBody>
          <a:bodyPr lIns="45719" rIns="45719"/>
          <a:lstStyle/>
          <a:p>
            <a:pPr/>
          </a:p>
        </p:txBody>
      </p:sp>
      <p:pic>
        <p:nvPicPr>
          <p:cNvPr id="27" name="Image 2" descr="Image 2"/>
          <p:cNvPicPr>
            <a:picLocks noChangeAspect="1"/>
          </p:cNvPicPr>
          <p:nvPr/>
        </p:nvPicPr>
        <p:blipFill>
          <a:blip r:embed="rId5">
            <a:extLst/>
          </a:blip>
          <a:stretch>
            <a:fillRect/>
          </a:stretch>
        </p:blipFill>
        <p:spPr>
          <a:xfrm>
            <a:off x="1508760" y="2670048"/>
            <a:ext cx="731521" cy="731521"/>
          </a:xfrm>
          <a:prstGeom prst="rect">
            <a:avLst/>
          </a:prstGeom>
          <a:ln w="12700">
            <a:miter lim="400000"/>
          </a:ln>
        </p:spPr>
      </p:pic>
      <p:sp>
        <p:nvSpPr>
          <p:cNvPr id="28" name="Shape 5"/>
          <p:cNvSpPr/>
          <p:nvPr/>
        </p:nvSpPr>
        <p:spPr>
          <a:xfrm>
            <a:off x="1371600" y="3575303"/>
            <a:ext cx="1005841" cy="1005841"/>
          </a:xfrm>
          <a:prstGeom prst="ellipse">
            <a:avLst/>
          </a:prstGeom>
          <a:solidFill>
            <a:srgbClr val="4285F4"/>
          </a:solidFill>
          <a:ln w="12700">
            <a:solidFill>
              <a:srgbClr val="4285F4"/>
            </a:solidFill>
          </a:ln>
        </p:spPr>
        <p:txBody>
          <a:bodyPr lIns="45719" rIns="45719"/>
          <a:lstStyle/>
          <a:p>
            <a:pPr/>
          </a:p>
        </p:txBody>
      </p:sp>
      <p:pic>
        <p:nvPicPr>
          <p:cNvPr id="29" name="Image 3" descr="Image 3"/>
          <p:cNvPicPr>
            <a:picLocks noChangeAspect="1"/>
          </p:cNvPicPr>
          <p:nvPr/>
        </p:nvPicPr>
        <p:blipFill>
          <a:blip r:embed="rId6">
            <a:extLst/>
          </a:blip>
          <a:stretch>
            <a:fillRect/>
          </a:stretch>
        </p:blipFill>
        <p:spPr>
          <a:xfrm>
            <a:off x="1508760" y="3694176"/>
            <a:ext cx="731521" cy="731521"/>
          </a:xfrm>
          <a:prstGeom prst="rect">
            <a:avLst/>
          </a:prstGeom>
          <a:ln w="12700">
            <a:miter lim="400000"/>
          </a:ln>
        </p:spPr>
      </p:pic>
      <p:sp>
        <p:nvSpPr>
          <p:cNvPr id="30" name="Text 6"/>
          <p:cNvSpPr txBox="1"/>
          <p:nvPr/>
        </p:nvSpPr>
        <p:spPr>
          <a:xfrm>
            <a:off x="4114800" y="792479"/>
            <a:ext cx="4754880" cy="16154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p>
            <a:pPr>
              <a:defRPr sz="3400">
                <a:solidFill>
                  <a:srgbClr val="FFFFFF"/>
                </a:solidFill>
                <a:latin typeface="Cambria Bold"/>
                <a:ea typeface="Cambria Bold"/>
                <a:cs typeface="Cambria Bold"/>
                <a:sym typeface="Cambria Bold"/>
              </a:defRPr>
            </a:pPr>
            <a:r>
              <a:t>Privacy &amp;</a:t>
            </a:r>
          </a:p>
          <a:p>
            <a:pPr>
              <a:defRPr sz="3400">
                <a:solidFill>
                  <a:srgbClr val="FFFFFF"/>
                </a:solidFill>
                <a:latin typeface="Cambria Bold"/>
                <a:ea typeface="Cambria Bold"/>
                <a:cs typeface="Cambria Bold"/>
                <a:sym typeface="Cambria Bold"/>
              </a:defRPr>
            </a:pPr>
            <a:r>
              <a:t>Security</a:t>
            </a:r>
          </a:p>
          <a:p>
            <a:pPr>
              <a:defRPr sz="3400">
                <a:solidFill>
                  <a:srgbClr val="FFFFFF"/>
                </a:solidFill>
                <a:latin typeface="Cambria Bold"/>
                <a:ea typeface="Cambria Bold"/>
                <a:cs typeface="Cambria Bold"/>
                <a:sym typeface="Cambria Bold"/>
              </a:defRPr>
            </a:pPr>
            <a:r>
              <a:t>Settings</a:t>
            </a:r>
          </a:p>
        </p:txBody>
      </p:sp>
      <p:sp>
        <p:nvSpPr>
          <p:cNvPr id="31" name="Text 7"/>
          <p:cNvSpPr txBox="1"/>
          <p:nvPr/>
        </p:nvSpPr>
        <p:spPr>
          <a:xfrm>
            <a:off x="4114800" y="2903219"/>
            <a:ext cx="4754880" cy="320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500">
                <a:solidFill>
                  <a:srgbClr val="F59E0B"/>
                </a:solidFill>
              </a:defRPr>
            </a:lvl1pPr>
          </a:lstStyle>
          <a:p>
            <a:pPr/>
            <a:r>
              <a:t>A practical guide for u3a members</a:t>
            </a:r>
          </a:p>
        </p:txBody>
      </p:sp>
      <p:sp>
        <p:nvSpPr>
          <p:cNvPr id="32" name="Shape 8"/>
          <p:cNvSpPr/>
          <p:nvPr/>
        </p:nvSpPr>
        <p:spPr>
          <a:xfrm>
            <a:off x="4069079" y="3383279"/>
            <a:ext cx="3474721" cy="64009"/>
          </a:xfrm>
          <a:prstGeom prst="rect">
            <a:avLst/>
          </a:prstGeom>
          <a:solidFill>
            <a:srgbClr val="F59E0B"/>
          </a:solidFill>
          <a:ln w="12700">
            <a:solidFill>
              <a:srgbClr val="F59E0B"/>
            </a:solidFill>
          </a:ln>
        </p:spPr>
        <p:txBody>
          <a:bodyPr lIns="45719" rIns="45719"/>
          <a:lstStyle/>
          <a:p>
            <a:pPr/>
          </a:p>
        </p:txBody>
      </p:sp>
      <p:sp>
        <p:nvSpPr>
          <p:cNvPr id="33" name="Text 9"/>
          <p:cNvSpPr txBox="1"/>
          <p:nvPr/>
        </p:nvSpPr>
        <p:spPr>
          <a:xfrm>
            <a:off x="4114800" y="3596131"/>
            <a:ext cx="4754880"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DBEAFE"/>
                </a:solidFill>
              </a:defRPr>
            </a:lvl1pPr>
          </a:lstStyle>
          <a:p>
            <a:pPr/>
            <a:r>
              <a:t>Facebook  -  Instagram  -  Amazon  -  Google</a:t>
            </a:r>
          </a:p>
        </p:txBody>
      </p:sp>
      <p:sp>
        <p:nvSpPr>
          <p:cNvPr id="34" name="Text 10"/>
          <p:cNvSpPr txBox="1"/>
          <p:nvPr/>
        </p:nvSpPr>
        <p:spPr>
          <a:xfrm>
            <a:off x="4114800" y="4048759"/>
            <a:ext cx="4754880"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1200">
                <a:solidFill>
                  <a:srgbClr val="6B7280"/>
                </a:solidFill>
              </a:defRPr>
            </a:lvl1pPr>
          </a:lstStyle>
          <a:p>
            <a:pPr/>
            <a:r>
              <a:t>May 2026</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263" name="Shape 0"/>
          <p:cNvSpPr/>
          <p:nvPr/>
        </p:nvSpPr>
        <p:spPr>
          <a:xfrm>
            <a:off x="0" y="0"/>
            <a:ext cx="9144000" cy="685800"/>
          </a:xfrm>
          <a:prstGeom prst="rect">
            <a:avLst/>
          </a:prstGeom>
          <a:solidFill>
            <a:srgbClr val="833AB4"/>
          </a:solidFill>
          <a:ln w="12700">
            <a:solidFill>
              <a:srgbClr val="833AB4"/>
            </a:solidFill>
          </a:ln>
        </p:spPr>
        <p:txBody>
          <a:bodyPr lIns="45719" rIns="45719"/>
          <a:lstStyle/>
          <a:p>
            <a:pPr/>
          </a:p>
        </p:txBody>
      </p:sp>
      <p:pic>
        <p:nvPicPr>
          <p:cNvPr id="264"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265"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Instagram - Advertising &amp; Security</a:t>
            </a:r>
          </a:p>
        </p:txBody>
      </p:sp>
      <p:sp>
        <p:nvSpPr>
          <p:cNvPr id="266" name="Shape 2"/>
          <p:cNvSpPr/>
          <p:nvPr/>
        </p:nvSpPr>
        <p:spPr>
          <a:xfrm>
            <a:off x="274319" y="804672"/>
            <a:ext cx="4160522" cy="384049"/>
          </a:xfrm>
          <a:prstGeom prst="rect">
            <a:avLst/>
          </a:prstGeom>
          <a:solidFill>
            <a:srgbClr val="833AB4"/>
          </a:solidFill>
          <a:ln w="12700">
            <a:solidFill>
              <a:srgbClr val="833AB4"/>
            </a:solidFill>
          </a:ln>
        </p:spPr>
        <p:txBody>
          <a:bodyPr lIns="45719" rIns="45719"/>
          <a:lstStyle/>
          <a:p>
            <a:pPr/>
          </a:p>
        </p:txBody>
      </p:sp>
      <p:sp>
        <p:nvSpPr>
          <p:cNvPr id="267" name="Text 3"/>
          <p:cNvSpPr txBox="1"/>
          <p:nvPr/>
        </p:nvSpPr>
        <p:spPr>
          <a:xfrm>
            <a:off x="384047" y="901446"/>
            <a:ext cx="3959354"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latin typeface="Cambria Bold"/>
                <a:ea typeface="Cambria Bold"/>
                <a:cs typeface="Cambria Bold"/>
                <a:sym typeface="Cambria Bold"/>
              </a:defRPr>
            </a:lvl1pPr>
          </a:lstStyle>
          <a:p>
            <a:pPr/>
            <a:r>
              <a:t>Advertising  (Settings &gt; Ads)</a:t>
            </a:r>
          </a:p>
        </p:txBody>
      </p:sp>
      <p:sp>
        <p:nvSpPr>
          <p:cNvPr id="268" name="Shape 4"/>
          <p:cNvSpPr/>
          <p:nvPr/>
        </p:nvSpPr>
        <p:spPr>
          <a:xfrm>
            <a:off x="274319" y="1261872"/>
            <a:ext cx="4160522" cy="713233"/>
          </a:xfrm>
          <a:prstGeom prst="rect">
            <a:avLst/>
          </a:prstGeom>
          <a:solidFill>
            <a:srgbClr val="FFFFFF"/>
          </a:solidFill>
          <a:ln w="6350">
            <a:solidFill>
              <a:srgbClr val="E5E7EB"/>
            </a:solidFill>
          </a:ln>
        </p:spPr>
        <p:txBody>
          <a:bodyPr lIns="45719" rIns="45719"/>
          <a:lstStyle/>
          <a:p>
            <a:pPr/>
          </a:p>
        </p:txBody>
      </p:sp>
      <p:sp>
        <p:nvSpPr>
          <p:cNvPr id="269" name="Text 5"/>
          <p:cNvSpPr txBox="1"/>
          <p:nvPr/>
        </p:nvSpPr>
        <p:spPr>
          <a:xfrm>
            <a:off x="384047" y="1362202"/>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Ads based on data from partners</a:t>
            </a:r>
          </a:p>
        </p:txBody>
      </p:sp>
      <p:sp>
        <p:nvSpPr>
          <p:cNvPr id="270" name="Text 6"/>
          <p:cNvSpPr txBox="1"/>
          <p:nvPr/>
        </p:nvSpPr>
        <p:spPr>
          <a:xfrm>
            <a:off x="384047" y="1691386"/>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Set to Not allowed</a:t>
            </a:r>
          </a:p>
        </p:txBody>
      </p:sp>
      <p:sp>
        <p:nvSpPr>
          <p:cNvPr id="271" name="Shape 7"/>
          <p:cNvSpPr/>
          <p:nvPr/>
        </p:nvSpPr>
        <p:spPr>
          <a:xfrm>
            <a:off x="274319" y="2011679"/>
            <a:ext cx="4160522" cy="713233"/>
          </a:xfrm>
          <a:prstGeom prst="rect">
            <a:avLst/>
          </a:prstGeom>
          <a:solidFill>
            <a:srgbClr val="F8F9FA"/>
          </a:solidFill>
          <a:ln w="6350">
            <a:solidFill>
              <a:srgbClr val="E5E7EB"/>
            </a:solidFill>
          </a:ln>
        </p:spPr>
        <p:txBody>
          <a:bodyPr lIns="45719" rIns="45719"/>
          <a:lstStyle/>
          <a:p>
            <a:pPr/>
          </a:p>
        </p:txBody>
      </p:sp>
      <p:sp>
        <p:nvSpPr>
          <p:cNvPr id="272" name="Text 8"/>
          <p:cNvSpPr txBox="1"/>
          <p:nvPr/>
        </p:nvSpPr>
        <p:spPr>
          <a:xfrm>
            <a:off x="384047" y="2112010"/>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Ads based on your activity</a:t>
            </a:r>
          </a:p>
        </p:txBody>
      </p:sp>
      <p:sp>
        <p:nvSpPr>
          <p:cNvPr id="273" name="Text 9"/>
          <p:cNvSpPr txBox="1"/>
          <p:nvPr/>
        </p:nvSpPr>
        <p:spPr>
          <a:xfrm>
            <a:off x="384047" y="2441194"/>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Set to Not allowed</a:t>
            </a:r>
          </a:p>
        </p:txBody>
      </p:sp>
      <p:sp>
        <p:nvSpPr>
          <p:cNvPr id="274" name="Shape 10"/>
          <p:cNvSpPr/>
          <p:nvPr/>
        </p:nvSpPr>
        <p:spPr>
          <a:xfrm>
            <a:off x="274319" y="2761488"/>
            <a:ext cx="4160522" cy="713233"/>
          </a:xfrm>
          <a:prstGeom prst="rect">
            <a:avLst/>
          </a:prstGeom>
          <a:solidFill>
            <a:srgbClr val="FFFFFF"/>
          </a:solidFill>
          <a:ln w="6350">
            <a:solidFill>
              <a:srgbClr val="E5E7EB"/>
            </a:solidFill>
          </a:ln>
        </p:spPr>
        <p:txBody>
          <a:bodyPr lIns="45719" rIns="45719"/>
          <a:lstStyle/>
          <a:p>
            <a:pPr/>
          </a:p>
        </p:txBody>
      </p:sp>
      <p:sp>
        <p:nvSpPr>
          <p:cNvPr id="275" name="Text 11"/>
          <p:cNvSpPr txBox="1"/>
          <p:nvPr/>
        </p:nvSpPr>
        <p:spPr>
          <a:xfrm>
            <a:off x="384047" y="2861817"/>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Ad topics</a:t>
            </a:r>
          </a:p>
        </p:txBody>
      </p:sp>
      <p:sp>
        <p:nvSpPr>
          <p:cNvPr id="276" name="Text 12"/>
          <p:cNvSpPr txBox="1"/>
          <p:nvPr/>
        </p:nvSpPr>
        <p:spPr>
          <a:xfrm>
            <a:off x="384047" y="3191002"/>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Select See fewer for categories you find intrusive</a:t>
            </a:r>
          </a:p>
        </p:txBody>
      </p:sp>
      <p:sp>
        <p:nvSpPr>
          <p:cNvPr id="277" name="Shape 13"/>
          <p:cNvSpPr/>
          <p:nvPr/>
        </p:nvSpPr>
        <p:spPr>
          <a:xfrm>
            <a:off x="4709159" y="804672"/>
            <a:ext cx="4160521" cy="384049"/>
          </a:xfrm>
          <a:prstGeom prst="rect">
            <a:avLst/>
          </a:prstGeom>
          <a:solidFill>
            <a:srgbClr val="B45309"/>
          </a:solidFill>
          <a:ln w="12700">
            <a:solidFill>
              <a:srgbClr val="B45309"/>
            </a:solidFill>
          </a:ln>
        </p:spPr>
        <p:txBody>
          <a:bodyPr lIns="45719" rIns="45719"/>
          <a:lstStyle/>
          <a:p>
            <a:pPr/>
          </a:p>
        </p:txBody>
      </p:sp>
      <p:sp>
        <p:nvSpPr>
          <p:cNvPr id="278" name="Text 14"/>
          <p:cNvSpPr txBox="1"/>
          <p:nvPr/>
        </p:nvSpPr>
        <p:spPr>
          <a:xfrm>
            <a:off x="4818888" y="901446"/>
            <a:ext cx="3959353"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latin typeface="Cambria Bold"/>
                <a:ea typeface="Cambria Bold"/>
                <a:cs typeface="Cambria Bold"/>
                <a:sym typeface="Cambria Bold"/>
              </a:defRPr>
            </a:lvl1pPr>
          </a:lstStyle>
          <a:p>
            <a:pPr/>
            <a:r>
              <a:t>Security  (Accounts Centre)</a:t>
            </a:r>
          </a:p>
        </p:txBody>
      </p:sp>
      <p:sp>
        <p:nvSpPr>
          <p:cNvPr id="279" name="Shape 15"/>
          <p:cNvSpPr/>
          <p:nvPr/>
        </p:nvSpPr>
        <p:spPr>
          <a:xfrm>
            <a:off x="4709159" y="1261872"/>
            <a:ext cx="4160521" cy="713233"/>
          </a:xfrm>
          <a:prstGeom prst="rect">
            <a:avLst/>
          </a:prstGeom>
          <a:solidFill>
            <a:srgbClr val="FFFFFF"/>
          </a:solidFill>
          <a:ln w="6350">
            <a:solidFill>
              <a:srgbClr val="E5E7EB"/>
            </a:solidFill>
          </a:ln>
        </p:spPr>
        <p:txBody>
          <a:bodyPr lIns="45719" rIns="45719"/>
          <a:lstStyle/>
          <a:p>
            <a:pPr/>
          </a:p>
        </p:txBody>
      </p:sp>
      <p:sp>
        <p:nvSpPr>
          <p:cNvPr id="280" name="Text 16"/>
          <p:cNvSpPr txBox="1"/>
          <p:nvPr/>
        </p:nvSpPr>
        <p:spPr>
          <a:xfrm>
            <a:off x="4818888" y="1362202"/>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Two-factor authentication</a:t>
            </a:r>
          </a:p>
        </p:txBody>
      </p:sp>
      <p:sp>
        <p:nvSpPr>
          <p:cNvPr id="281" name="Text 17"/>
          <p:cNvSpPr txBox="1"/>
          <p:nvPr/>
        </p:nvSpPr>
        <p:spPr>
          <a:xfrm>
            <a:off x="4818888" y="1608836"/>
            <a:ext cx="3959353"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Now mandatory for all accounts (2025) - via Accounts Centre &gt; Password and Security</a:t>
            </a:r>
          </a:p>
        </p:txBody>
      </p:sp>
      <p:sp>
        <p:nvSpPr>
          <p:cNvPr id="282" name="Shape 18"/>
          <p:cNvSpPr/>
          <p:nvPr/>
        </p:nvSpPr>
        <p:spPr>
          <a:xfrm>
            <a:off x="4709159" y="2011679"/>
            <a:ext cx="4160521" cy="713233"/>
          </a:xfrm>
          <a:prstGeom prst="rect">
            <a:avLst/>
          </a:prstGeom>
          <a:solidFill>
            <a:srgbClr val="F8F9FA"/>
          </a:solidFill>
          <a:ln w="6350">
            <a:solidFill>
              <a:srgbClr val="E5E7EB"/>
            </a:solidFill>
          </a:ln>
        </p:spPr>
        <p:txBody>
          <a:bodyPr lIns="45719" rIns="45719"/>
          <a:lstStyle/>
          <a:p>
            <a:pPr/>
          </a:p>
        </p:txBody>
      </p:sp>
      <p:sp>
        <p:nvSpPr>
          <p:cNvPr id="283" name="Text 19"/>
          <p:cNvSpPr txBox="1"/>
          <p:nvPr/>
        </p:nvSpPr>
        <p:spPr>
          <a:xfrm>
            <a:off x="4818888" y="2112010"/>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Passkeys</a:t>
            </a:r>
          </a:p>
        </p:txBody>
      </p:sp>
      <p:sp>
        <p:nvSpPr>
          <p:cNvPr id="284" name="Text 20"/>
          <p:cNvSpPr txBox="1"/>
          <p:nvPr/>
        </p:nvSpPr>
        <p:spPr>
          <a:xfrm>
            <a:off x="4818888" y="2441194"/>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Arriving via Meta Account system (2026) - set up via Accounts Centre</a:t>
            </a:r>
          </a:p>
        </p:txBody>
      </p:sp>
      <p:sp>
        <p:nvSpPr>
          <p:cNvPr id="285" name="Shape 21"/>
          <p:cNvSpPr/>
          <p:nvPr/>
        </p:nvSpPr>
        <p:spPr>
          <a:xfrm>
            <a:off x="4709159" y="2761488"/>
            <a:ext cx="4160521" cy="713233"/>
          </a:xfrm>
          <a:prstGeom prst="rect">
            <a:avLst/>
          </a:prstGeom>
          <a:solidFill>
            <a:srgbClr val="FFFFFF"/>
          </a:solidFill>
          <a:ln w="6350">
            <a:solidFill>
              <a:srgbClr val="E5E7EB"/>
            </a:solidFill>
          </a:ln>
        </p:spPr>
        <p:txBody>
          <a:bodyPr lIns="45719" rIns="45719"/>
          <a:lstStyle/>
          <a:p>
            <a:pPr/>
          </a:p>
        </p:txBody>
      </p:sp>
      <p:sp>
        <p:nvSpPr>
          <p:cNvPr id="286" name="Text 22"/>
          <p:cNvSpPr txBox="1"/>
          <p:nvPr/>
        </p:nvSpPr>
        <p:spPr>
          <a:xfrm>
            <a:off x="4818888" y="2861817"/>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Login activity</a:t>
            </a:r>
          </a:p>
        </p:txBody>
      </p:sp>
      <p:sp>
        <p:nvSpPr>
          <p:cNvPr id="287" name="Text 23"/>
          <p:cNvSpPr txBox="1"/>
          <p:nvPr/>
        </p:nvSpPr>
        <p:spPr>
          <a:xfrm>
            <a:off x="4818888" y="3191002"/>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Review active sessions and log out of unrecognised devices</a:t>
            </a:r>
          </a:p>
        </p:txBody>
      </p:sp>
      <p:sp>
        <p:nvSpPr>
          <p:cNvPr id="288" name="Shape 24"/>
          <p:cNvSpPr/>
          <p:nvPr/>
        </p:nvSpPr>
        <p:spPr>
          <a:xfrm>
            <a:off x="4709159" y="3511296"/>
            <a:ext cx="4160521" cy="713233"/>
          </a:xfrm>
          <a:prstGeom prst="rect">
            <a:avLst/>
          </a:prstGeom>
          <a:solidFill>
            <a:srgbClr val="F8F9FA"/>
          </a:solidFill>
          <a:ln w="6350">
            <a:solidFill>
              <a:srgbClr val="E5E7EB"/>
            </a:solidFill>
          </a:ln>
        </p:spPr>
        <p:txBody>
          <a:bodyPr lIns="45719" rIns="45719"/>
          <a:lstStyle/>
          <a:p>
            <a:pPr/>
          </a:p>
        </p:txBody>
      </p:sp>
      <p:sp>
        <p:nvSpPr>
          <p:cNvPr id="289" name="Text 25"/>
          <p:cNvSpPr txBox="1"/>
          <p:nvPr/>
        </p:nvSpPr>
        <p:spPr>
          <a:xfrm>
            <a:off x="4818888" y="3611625"/>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Hidden Words filter</a:t>
            </a:r>
          </a:p>
        </p:txBody>
      </p:sp>
      <p:sp>
        <p:nvSpPr>
          <p:cNvPr id="290" name="Text 26"/>
          <p:cNvSpPr txBox="1"/>
          <p:nvPr/>
        </p:nvSpPr>
        <p:spPr>
          <a:xfrm>
            <a:off x="4818888" y="3940809"/>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Enable to reduce unwanted comments and messages</a:t>
            </a:r>
          </a:p>
        </p:txBody>
      </p:sp>
      <p:sp>
        <p:nvSpPr>
          <p:cNvPr id="291" name="Shape 27"/>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292" name="Text 28"/>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293" name="Text 29"/>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Instagram - Advertising &amp; Security</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2E4A"/>
        </a:solidFill>
      </p:bgPr>
    </p:bg>
    <p:spTree>
      <p:nvGrpSpPr>
        <p:cNvPr id="1" name=""/>
        <p:cNvGrpSpPr/>
        <p:nvPr/>
      </p:nvGrpSpPr>
      <p:grpSpPr>
        <a:xfrm>
          <a:off x="0" y="0"/>
          <a:ext cx="0" cy="0"/>
          <a:chOff x="0" y="0"/>
          <a:chExt cx="0" cy="0"/>
        </a:xfrm>
      </p:grpSpPr>
      <p:sp>
        <p:nvSpPr>
          <p:cNvPr id="297" name="Shape 0"/>
          <p:cNvSpPr/>
          <p:nvPr/>
        </p:nvSpPr>
        <p:spPr>
          <a:xfrm>
            <a:off x="-1" y="2240279"/>
            <a:ext cx="182882" cy="2011680"/>
          </a:xfrm>
          <a:prstGeom prst="rect">
            <a:avLst/>
          </a:prstGeom>
          <a:solidFill>
            <a:srgbClr val="F59E0B"/>
          </a:solidFill>
          <a:ln w="12700">
            <a:solidFill>
              <a:srgbClr val="F59E0B"/>
            </a:solidFill>
          </a:ln>
        </p:spPr>
        <p:txBody>
          <a:bodyPr lIns="45719" rIns="45719"/>
          <a:lstStyle/>
          <a:p>
            <a:pPr/>
          </a:p>
        </p:txBody>
      </p:sp>
      <p:sp>
        <p:nvSpPr>
          <p:cNvPr id="298" name="Shape 1"/>
          <p:cNvSpPr/>
          <p:nvPr/>
        </p:nvSpPr>
        <p:spPr>
          <a:xfrm>
            <a:off x="2560320" y="2450592"/>
            <a:ext cx="4023360" cy="64009"/>
          </a:xfrm>
          <a:prstGeom prst="rect">
            <a:avLst/>
          </a:prstGeom>
          <a:solidFill>
            <a:srgbClr val="F59E0B"/>
          </a:solidFill>
          <a:ln w="12700">
            <a:solidFill>
              <a:srgbClr val="F59E0B"/>
            </a:solidFill>
          </a:ln>
        </p:spPr>
        <p:txBody>
          <a:bodyPr lIns="45719" rIns="45719"/>
          <a:lstStyle/>
          <a:p>
            <a:pPr/>
          </a:p>
        </p:txBody>
      </p:sp>
      <p:sp>
        <p:nvSpPr>
          <p:cNvPr id="299" name="Text 2"/>
          <p:cNvSpPr txBox="1"/>
          <p:nvPr/>
        </p:nvSpPr>
        <p:spPr>
          <a:xfrm>
            <a:off x="502919" y="1517649"/>
            <a:ext cx="8138161" cy="713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4200">
                <a:solidFill>
                  <a:srgbClr val="FFFFFF"/>
                </a:solidFill>
                <a:latin typeface="Cambria Bold"/>
                <a:ea typeface="Cambria Bold"/>
                <a:cs typeface="Cambria Bold"/>
                <a:sym typeface="Cambria Bold"/>
              </a:defRPr>
            </a:lvl1pPr>
          </a:lstStyle>
          <a:p>
            <a:pPr/>
            <a:r>
              <a:t>Amazon</a:t>
            </a:r>
          </a:p>
        </p:txBody>
      </p:sp>
      <p:sp>
        <p:nvSpPr>
          <p:cNvPr id="300" name="Text 3"/>
          <p:cNvSpPr txBox="1"/>
          <p:nvPr/>
        </p:nvSpPr>
        <p:spPr>
          <a:xfrm>
            <a:off x="777240" y="2668269"/>
            <a:ext cx="7589520" cy="332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600">
                <a:solidFill>
                  <a:srgbClr val="F59E0B"/>
                </a:solidFill>
              </a:defRPr>
            </a:lvl1pPr>
          </a:lstStyle>
          <a:p>
            <a:pPr/>
            <a:r>
              <a:t>Purchase data, Alexa recordings, and account security</a:t>
            </a:r>
          </a:p>
        </p:txBody>
      </p:sp>
      <p:sp>
        <p:nvSpPr>
          <p:cNvPr id="301" name="Shape 4"/>
          <p:cNvSpPr/>
          <p:nvPr/>
        </p:nvSpPr>
        <p:spPr>
          <a:xfrm>
            <a:off x="3840479" y="3291840"/>
            <a:ext cx="1463041" cy="1463041"/>
          </a:xfrm>
          <a:prstGeom prst="ellipse">
            <a:avLst/>
          </a:prstGeom>
          <a:solidFill>
            <a:srgbClr val="FF9900"/>
          </a:solidFill>
          <a:ln w="12700">
            <a:solidFill>
              <a:srgbClr val="FF9900"/>
            </a:solidFill>
          </a:ln>
        </p:spPr>
        <p:txBody>
          <a:bodyPr lIns="45719" rIns="45719"/>
          <a:lstStyle/>
          <a:p>
            <a:pPr/>
          </a:p>
        </p:txBody>
      </p:sp>
      <p:pic>
        <p:nvPicPr>
          <p:cNvPr id="302" name="Image 0" descr="Image 0"/>
          <p:cNvPicPr>
            <a:picLocks noChangeAspect="1"/>
          </p:cNvPicPr>
          <p:nvPr/>
        </p:nvPicPr>
        <p:blipFill>
          <a:blip r:embed="rId3">
            <a:extLst/>
          </a:blip>
          <a:stretch>
            <a:fillRect/>
          </a:stretch>
        </p:blipFill>
        <p:spPr>
          <a:xfrm>
            <a:off x="4041647" y="3493008"/>
            <a:ext cx="1060705" cy="1060705"/>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306" name="Shape 0"/>
          <p:cNvSpPr/>
          <p:nvPr/>
        </p:nvSpPr>
        <p:spPr>
          <a:xfrm>
            <a:off x="0" y="0"/>
            <a:ext cx="9144000" cy="685800"/>
          </a:xfrm>
          <a:prstGeom prst="rect">
            <a:avLst/>
          </a:prstGeom>
          <a:solidFill>
            <a:srgbClr val="232F3E"/>
          </a:solidFill>
          <a:ln w="12700">
            <a:solidFill>
              <a:srgbClr val="232F3E"/>
            </a:solidFill>
          </a:ln>
        </p:spPr>
        <p:txBody>
          <a:bodyPr lIns="45719" rIns="45719"/>
          <a:lstStyle/>
          <a:p>
            <a:pPr/>
          </a:p>
        </p:txBody>
      </p:sp>
      <p:pic>
        <p:nvPicPr>
          <p:cNvPr id="307"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308"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Amazon - Privacy &amp; Security Settings</a:t>
            </a:r>
          </a:p>
        </p:txBody>
      </p:sp>
      <p:sp>
        <p:nvSpPr>
          <p:cNvPr id="309" name="Shape 2"/>
          <p:cNvSpPr/>
          <p:nvPr/>
        </p:nvSpPr>
        <p:spPr>
          <a:xfrm>
            <a:off x="274320" y="804672"/>
            <a:ext cx="8595360" cy="502920"/>
          </a:xfrm>
          <a:prstGeom prst="rect">
            <a:avLst/>
          </a:prstGeom>
          <a:solidFill>
            <a:srgbClr val="FFF3CD"/>
          </a:solidFill>
          <a:ln w="19050">
            <a:solidFill>
              <a:srgbClr val="FF9900"/>
            </a:solidFill>
          </a:ln>
        </p:spPr>
        <p:txBody>
          <a:bodyPr lIns="45719" rIns="45719"/>
          <a:lstStyle/>
          <a:p>
            <a:pPr/>
          </a:p>
        </p:txBody>
      </p:sp>
      <p:pic>
        <p:nvPicPr>
          <p:cNvPr id="310" name="Image 1" descr="Image 1"/>
          <p:cNvPicPr>
            <a:picLocks noChangeAspect="1"/>
          </p:cNvPicPr>
          <p:nvPr/>
        </p:nvPicPr>
        <p:blipFill>
          <a:blip r:embed="rId4">
            <a:extLst/>
          </a:blip>
          <a:stretch>
            <a:fillRect/>
          </a:stretch>
        </p:blipFill>
        <p:spPr>
          <a:xfrm>
            <a:off x="420623" y="859536"/>
            <a:ext cx="347473" cy="347473"/>
          </a:xfrm>
          <a:prstGeom prst="rect">
            <a:avLst/>
          </a:prstGeom>
          <a:ln w="12700">
            <a:miter lim="400000"/>
          </a:ln>
        </p:spPr>
      </p:pic>
      <p:sp>
        <p:nvSpPr>
          <p:cNvPr id="311" name="Text 3"/>
          <p:cNvSpPr txBox="1"/>
          <p:nvPr/>
        </p:nvSpPr>
        <p:spPr>
          <a:xfrm>
            <a:off x="868679" y="886459"/>
            <a:ext cx="7863842"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B45309"/>
                </a:solidFill>
              </a:defRPr>
            </a:lvl1pPr>
          </a:lstStyle>
          <a:p>
            <a:pPr/>
            <a:r>
              <a:t>Amazon stores your payment card details - making it one of the higher-risk accounts. Two-step verification should be enabled before anything else.</a:t>
            </a:r>
          </a:p>
        </p:txBody>
      </p:sp>
      <p:sp>
        <p:nvSpPr>
          <p:cNvPr id="312" name="Shape 4"/>
          <p:cNvSpPr/>
          <p:nvPr/>
        </p:nvSpPr>
        <p:spPr>
          <a:xfrm>
            <a:off x="274319" y="1408175"/>
            <a:ext cx="3266239" cy="384049"/>
          </a:xfrm>
          <a:prstGeom prst="rect">
            <a:avLst/>
          </a:prstGeom>
          <a:solidFill>
            <a:srgbClr val="1A2E4A"/>
          </a:solidFill>
          <a:ln w="12700">
            <a:solidFill>
              <a:srgbClr val="1A2E4A"/>
            </a:solidFill>
          </a:ln>
        </p:spPr>
        <p:txBody>
          <a:bodyPr lIns="45719" rIns="45719"/>
          <a:lstStyle/>
          <a:p>
            <a:pPr/>
          </a:p>
        </p:txBody>
      </p:sp>
      <p:sp>
        <p:nvSpPr>
          <p:cNvPr id="313" name="Shape 5"/>
          <p:cNvSpPr/>
          <p:nvPr/>
        </p:nvSpPr>
        <p:spPr>
          <a:xfrm>
            <a:off x="3540557" y="1408175"/>
            <a:ext cx="5329124" cy="384049"/>
          </a:xfrm>
          <a:prstGeom prst="rect">
            <a:avLst/>
          </a:prstGeom>
          <a:solidFill>
            <a:srgbClr val="1A2E4A"/>
          </a:solidFill>
          <a:ln w="12700">
            <a:solidFill>
              <a:srgbClr val="1A2E4A"/>
            </a:solidFill>
          </a:ln>
        </p:spPr>
        <p:txBody>
          <a:bodyPr lIns="45719" rIns="45719"/>
          <a:lstStyle/>
          <a:p>
            <a:pPr/>
          </a:p>
        </p:txBody>
      </p:sp>
      <p:sp>
        <p:nvSpPr>
          <p:cNvPr id="314" name="Text 6"/>
          <p:cNvSpPr txBox="1"/>
          <p:nvPr/>
        </p:nvSpPr>
        <p:spPr>
          <a:xfrm>
            <a:off x="365759" y="1511300"/>
            <a:ext cx="3129078"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200">
                <a:solidFill>
                  <a:srgbClr val="FFFFFF"/>
                </a:solidFill>
              </a:defRPr>
            </a:lvl1pPr>
          </a:lstStyle>
          <a:p>
            <a:pPr/>
            <a:r>
              <a:t>Setting</a:t>
            </a:r>
          </a:p>
        </p:txBody>
      </p:sp>
      <p:sp>
        <p:nvSpPr>
          <p:cNvPr id="315" name="Text 7"/>
          <p:cNvSpPr txBox="1"/>
          <p:nvPr/>
        </p:nvSpPr>
        <p:spPr>
          <a:xfrm>
            <a:off x="3631996" y="1511300"/>
            <a:ext cx="5191964"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200">
                <a:solidFill>
                  <a:srgbClr val="FFFFFF"/>
                </a:solidFill>
              </a:defRPr>
            </a:lvl1pPr>
          </a:lstStyle>
          <a:p>
            <a:pPr/>
            <a:r>
              <a:t>Recommended Action</a:t>
            </a:r>
          </a:p>
        </p:txBody>
      </p:sp>
      <p:sp>
        <p:nvSpPr>
          <p:cNvPr id="316" name="Shape 8"/>
          <p:cNvSpPr/>
          <p:nvPr/>
        </p:nvSpPr>
        <p:spPr>
          <a:xfrm>
            <a:off x="274319" y="1792223"/>
            <a:ext cx="3266239" cy="475488"/>
          </a:xfrm>
          <a:prstGeom prst="rect">
            <a:avLst/>
          </a:prstGeom>
          <a:solidFill>
            <a:srgbClr val="DBEAFE"/>
          </a:solidFill>
          <a:ln w="6350">
            <a:solidFill>
              <a:srgbClr val="E5E7EB"/>
            </a:solidFill>
          </a:ln>
        </p:spPr>
        <p:txBody>
          <a:bodyPr lIns="45719" rIns="45719"/>
          <a:lstStyle/>
          <a:p>
            <a:pPr/>
          </a:p>
        </p:txBody>
      </p:sp>
      <p:sp>
        <p:nvSpPr>
          <p:cNvPr id="317" name="Shape 9"/>
          <p:cNvSpPr/>
          <p:nvPr/>
        </p:nvSpPr>
        <p:spPr>
          <a:xfrm>
            <a:off x="3540557" y="1792223"/>
            <a:ext cx="5329124" cy="475488"/>
          </a:xfrm>
          <a:prstGeom prst="rect">
            <a:avLst/>
          </a:prstGeom>
          <a:solidFill>
            <a:srgbClr val="FFFFFF"/>
          </a:solidFill>
          <a:ln w="6350">
            <a:solidFill>
              <a:srgbClr val="E5E7EB"/>
            </a:solidFill>
          </a:ln>
        </p:spPr>
        <p:txBody>
          <a:bodyPr lIns="45719" rIns="45719"/>
          <a:lstStyle/>
          <a:p>
            <a:pPr/>
          </a:p>
        </p:txBody>
      </p:sp>
      <p:sp>
        <p:nvSpPr>
          <p:cNvPr id="318" name="Text 10"/>
          <p:cNvSpPr txBox="1"/>
          <p:nvPr/>
        </p:nvSpPr>
        <p:spPr>
          <a:xfrm>
            <a:off x="365759" y="1947417"/>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Two-step verification</a:t>
            </a:r>
          </a:p>
        </p:txBody>
      </p:sp>
      <p:sp>
        <p:nvSpPr>
          <p:cNvPr id="319" name="Text 11"/>
          <p:cNvSpPr txBox="1"/>
          <p:nvPr/>
        </p:nvSpPr>
        <p:spPr>
          <a:xfrm>
            <a:off x="3631996" y="1947417"/>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Account &gt; Login &amp; Security &gt; Enable 2SV - the most important step</a:t>
            </a:r>
          </a:p>
        </p:txBody>
      </p:sp>
      <p:sp>
        <p:nvSpPr>
          <p:cNvPr id="320" name="Shape 12"/>
          <p:cNvSpPr/>
          <p:nvPr/>
        </p:nvSpPr>
        <p:spPr>
          <a:xfrm>
            <a:off x="274319" y="2267711"/>
            <a:ext cx="3266239" cy="475488"/>
          </a:xfrm>
          <a:prstGeom prst="rect">
            <a:avLst/>
          </a:prstGeom>
          <a:solidFill>
            <a:srgbClr val="DBEAFE"/>
          </a:solidFill>
          <a:ln w="6350">
            <a:solidFill>
              <a:srgbClr val="E5E7EB"/>
            </a:solidFill>
          </a:ln>
        </p:spPr>
        <p:txBody>
          <a:bodyPr lIns="45719" rIns="45719"/>
          <a:lstStyle/>
          <a:p>
            <a:pPr/>
          </a:p>
        </p:txBody>
      </p:sp>
      <p:sp>
        <p:nvSpPr>
          <p:cNvPr id="321" name="Shape 13"/>
          <p:cNvSpPr/>
          <p:nvPr/>
        </p:nvSpPr>
        <p:spPr>
          <a:xfrm>
            <a:off x="3540557" y="2267711"/>
            <a:ext cx="5329124" cy="475488"/>
          </a:xfrm>
          <a:prstGeom prst="rect">
            <a:avLst/>
          </a:prstGeom>
          <a:solidFill>
            <a:srgbClr val="F8F9FA"/>
          </a:solidFill>
          <a:ln w="6350">
            <a:solidFill>
              <a:srgbClr val="E5E7EB"/>
            </a:solidFill>
          </a:ln>
        </p:spPr>
        <p:txBody>
          <a:bodyPr lIns="45719" rIns="45719"/>
          <a:lstStyle/>
          <a:p>
            <a:pPr/>
          </a:p>
        </p:txBody>
      </p:sp>
      <p:sp>
        <p:nvSpPr>
          <p:cNvPr id="322" name="Text 14"/>
          <p:cNvSpPr txBox="1"/>
          <p:nvPr/>
        </p:nvSpPr>
        <p:spPr>
          <a:xfrm>
            <a:off x="365759" y="2422905"/>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Passkeys</a:t>
            </a:r>
          </a:p>
        </p:txBody>
      </p:sp>
      <p:sp>
        <p:nvSpPr>
          <p:cNvPr id="323" name="Text 15"/>
          <p:cNvSpPr txBox="1"/>
          <p:nvPr/>
        </p:nvSpPr>
        <p:spPr>
          <a:xfrm>
            <a:off x="3631996" y="2340355"/>
            <a:ext cx="5191964"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Account &gt; Login &amp; Security &gt; Passkeys &gt; Set up. Works on the website and major browsers. Note: a separate passkey is needed for each Amazon marketplace (e.g. .co.uk and .com)</a:t>
            </a:r>
          </a:p>
        </p:txBody>
      </p:sp>
      <p:sp>
        <p:nvSpPr>
          <p:cNvPr id="324" name="Shape 16"/>
          <p:cNvSpPr/>
          <p:nvPr/>
        </p:nvSpPr>
        <p:spPr>
          <a:xfrm>
            <a:off x="274319" y="2743200"/>
            <a:ext cx="3266239" cy="475488"/>
          </a:xfrm>
          <a:prstGeom prst="rect">
            <a:avLst/>
          </a:prstGeom>
          <a:solidFill>
            <a:srgbClr val="DBEAFE"/>
          </a:solidFill>
          <a:ln w="6350">
            <a:solidFill>
              <a:srgbClr val="E5E7EB"/>
            </a:solidFill>
          </a:ln>
        </p:spPr>
        <p:txBody>
          <a:bodyPr lIns="45719" rIns="45719"/>
          <a:lstStyle/>
          <a:p>
            <a:pPr/>
          </a:p>
        </p:txBody>
      </p:sp>
      <p:sp>
        <p:nvSpPr>
          <p:cNvPr id="325" name="Shape 17"/>
          <p:cNvSpPr/>
          <p:nvPr/>
        </p:nvSpPr>
        <p:spPr>
          <a:xfrm>
            <a:off x="3540557" y="2743200"/>
            <a:ext cx="5329124" cy="475488"/>
          </a:xfrm>
          <a:prstGeom prst="rect">
            <a:avLst/>
          </a:prstGeom>
          <a:solidFill>
            <a:srgbClr val="FFFFFF"/>
          </a:solidFill>
          <a:ln w="6350">
            <a:solidFill>
              <a:srgbClr val="E5E7EB"/>
            </a:solidFill>
          </a:ln>
        </p:spPr>
        <p:txBody>
          <a:bodyPr lIns="45719" rIns="45719"/>
          <a:lstStyle/>
          <a:p>
            <a:pPr/>
          </a:p>
        </p:txBody>
      </p:sp>
      <p:sp>
        <p:nvSpPr>
          <p:cNvPr id="326" name="Text 18"/>
          <p:cNvSpPr txBox="1"/>
          <p:nvPr/>
        </p:nvSpPr>
        <p:spPr>
          <a:xfrm>
            <a:off x="365759" y="2898393"/>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Interest-based advertising</a:t>
            </a:r>
          </a:p>
        </p:txBody>
      </p:sp>
      <p:sp>
        <p:nvSpPr>
          <p:cNvPr id="327" name="Text 19"/>
          <p:cNvSpPr txBox="1"/>
          <p:nvPr/>
        </p:nvSpPr>
        <p:spPr>
          <a:xfrm>
            <a:off x="3631996" y="2898393"/>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Account &gt; Advertising preferences &gt; Do not personalise ads</a:t>
            </a:r>
          </a:p>
        </p:txBody>
      </p:sp>
      <p:sp>
        <p:nvSpPr>
          <p:cNvPr id="328" name="Shape 20"/>
          <p:cNvSpPr/>
          <p:nvPr/>
        </p:nvSpPr>
        <p:spPr>
          <a:xfrm>
            <a:off x="274319" y="3218688"/>
            <a:ext cx="3266239" cy="475488"/>
          </a:xfrm>
          <a:prstGeom prst="rect">
            <a:avLst/>
          </a:prstGeom>
          <a:solidFill>
            <a:srgbClr val="DBEAFE"/>
          </a:solidFill>
          <a:ln w="6350">
            <a:solidFill>
              <a:srgbClr val="E5E7EB"/>
            </a:solidFill>
          </a:ln>
        </p:spPr>
        <p:txBody>
          <a:bodyPr lIns="45719" rIns="45719"/>
          <a:lstStyle/>
          <a:p>
            <a:pPr/>
          </a:p>
        </p:txBody>
      </p:sp>
      <p:sp>
        <p:nvSpPr>
          <p:cNvPr id="329" name="Shape 21"/>
          <p:cNvSpPr/>
          <p:nvPr/>
        </p:nvSpPr>
        <p:spPr>
          <a:xfrm>
            <a:off x="3540557" y="3218688"/>
            <a:ext cx="5329124" cy="475488"/>
          </a:xfrm>
          <a:prstGeom prst="rect">
            <a:avLst/>
          </a:prstGeom>
          <a:solidFill>
            <a:srgbClr val="F8F9FA"/>
          </a:solidFill>
          <a:ln w="6350">
            <a:solidFill>
              <a:srgbClr val="E5E7EB"/>
            </a:solidFill>
          </a:ln>
        </p:spPr>
        <p:txBody>
          <a:bodyPr lIns="45719" rIns="45719"/>
          <a:lstStyle/>
          <a:p>
            <a:pPr/>
          </a:p>
        </p:txBody>
      </p:sp>
      <p:sp>
        <p:nvSpPr>
          <p:cNvPr id="330" name="Text 22"/>
          <p:cNvSpPr txBox="1"/>
          <p:nvPr/>
        </p:nvSpPr>
        <p:spPr>
          <a:xfrm>
            <a:off x="365759" y="3373881"/>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Browsing history</a:t>
            </a:r>
          </a:p>
        </p:txBody>
      </p:sp>
      <p:sp>
        <p:nvSpPr>
          <p:cNvPr id="331" name="Text 23"/>
          <p:cNvSpPr txBox="1"/>
          <p:nvPr/>
        </p:nvSpPr>
        <p:spPr>
          <a:xfrm>
            <a:off x="3631996" y="3373881"/>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Account &gt; Browsing History &gt; turn off recording, or delete items</a:t>
            </a:r>
          </a:p>
        </p:txBody>
      </p:sp>
      <p:sp>
        <p:nvSpPr>
          <p:cNvPr id="332" name="Shape 24"/>
          <p:cNvSpPr/>
          <p:nvPr/>
        </p:nvSpPr>
        <p:spPr>
          <a:xfrm>
            <a:off x="274319" y="3694176"/>
            <a:ext cx="3266239" cy="475488"/>
          </a:xfrm>
          <a:prstGeom prst="rect">
            <a:avLst/>
          </a:prstGeom>
          <a:solidFill>
            <a:srgbClr val="DBEAFE"/>
          </a:solidFill>
          <a:ln w="6350">
            <a:solidFill>
              <a:srgbClr val="E5E7EB"/>
            </a:solidFill>
          </a:ln>
        </p:spPr>
        <p:txBody>
          <a:bodyPr lIns="45719" rIns="45719"/>
          <a:lstStyle/>
          <a:p>
            <a:pPr/>
          </a:p>
        </p:txBody>
      </p:sp>
      <p:sp>
        <p:nvSpPr>
          <p:cNvPr id="333" name="Shape 25"/>
          <p:cNvSpPr/>
          <p:nvPr/>
        </p:nvSpPr>
        <p:spPr>
          <a:xfrm>
            <a:off x="3540557" y="3694176"/>
            <a:ext cx="5329124" cy="475488"/>
          </a:xfrm>
          <a:prstGeom prst="rect">
            <a:avLst/>
          </a:prstGeom>
          <a:solidFill>
            <a:srgbClr val="FFFFFF"/>
          </a:solidFill>
          <a:ln w="6350">
            <a:solidFill>
              <a:srgbClr val="E5E7EB"/>
            </a:solidFill>
          </a:ln>
        </p:spPr>
        <p:txBody>
          <a:bodyPr lIns="45719" rIns="45719"/>
          <a:lstStyle/>
          <a:p>
            <a:pPr/>
          </a:p>
        </p:txBody>
      </p:sp>
      <p:sp>
        <p:nvSpPr>
          <p:cNvPr id="334" name="Text 26"/>
          <p:cNvSpPr txBox="1"/>
          <p:nvPr/>
        </p:nvSpPr>
        <p:spPr>
          <a:xfrm>
            <a:off x="365759" y="3849369"/>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Saved payment cards</a:t>
            </a:r>
          </a:p>
        </p:txBody>
      </p:sp>
      <p:sp>
        <p:nvSpPr>
          <p:cNvPr id="335" name="Text 27"/>
          <p:cNvSpPr txBox="1"/>
          <p:nvPr/>
        </p:nvSpPr>
        <p:spPr>
          <a:xfrm>
            <a:off x="3631996" y="3849369"/>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Account &gt; Payment options &gt; remove any cards no longer in use</a:t>
            </a:r>
          </a:p>
        </p:txBody>
      </p:sp>
      <p:sp>
        <p:nvSpPr>
          <p:cNvPr id="336" name="Shape 28"/>
          <p:cNvSpPr/>
          <p:nvPr/>
        </p:nvSpPr>
        <p:spPr>
          <a:xfrm>
            <a:off x="274319" y="4169664"/>
            <a:ext cx="3266239" cy="475488"/>
          </a:xfrm>
          <a:prstGeom prst="rect">
            <a:avLst/>
          </a:prstGeom>
          <a:solidFill>
            <a:srgbClr val="DBEAFE"/>
          </a:solidFill>
          <a:ln w="6350">
            <a:solidFill>
              <a:srgbClr val="E5E7EB"/>
            </a:solidFill>
          </a:ln>
        </p:spPr>
        <p:txBody>
          <a:bodyPr lIns="45719" rIns="45719"/>
          <a:lstStyle/>
          <a:p>
            <a:pPr/>
          </a:p>
        </p:txBody>
      </p:sp>
      <p:sp>
        <p:nvSpPr>
          <p:cNvPr id="337" name="Shape 29"/>
          <p:cNvSpPr/>
          <p:nvPr/>
        </p:nvSpPr>
        <p:spPr>
          <a:xfrm>
            <a:off x="3540557" y="4169664"/>
            <a:ext cx="5329124" cy="475488"/>
          </a:xfrm>
          <a:prstGeom prst="rect">
            <a:avLst/>
          </a:prstGeom>
          <a:solidFill>
            <a:srgbClr val="F8F9FA"/>
          </a:solidFill>
          <a:ln w="6350">
            <a:solidFill>
              <a:srgbClr val="E5E7EB"/>
            </a:solidFill>
          </a:ln>
        </p:spPr>
        <p:txBody>
          <a:bodyPr lIns="45719" rIns="45719"/>
          <a:lstStyle/>
          <a:p>
            <a:pPr/>
          </a:p>
        </p:txBody>
      </p:sp>
      <p:sp>
        <p:nvSpPr>
          <p:cNvPr id="338" name="Text 30"/>
          <p:cNvSpPr txBox="1"/>
          <p:nvPr/>
        </p:nvSpPr>
        <p:spPr>
          <a:xfrm>
            <a:off x="365759" y="4324857"/>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Third-party app access</a:t>
            </a:r>
          </a:p>
        </p:txBody>
      </p:sp>
      <p:sp>
        <p:nvSpPr>
          <p:cNvPr id="339" name="Text 31"/>
          <p:cNvSpPr txBox="1"/>
          <p:nvPr/>
        </p:nvSpPr>
        <p:spPr>
          <a:xfrm>
            <a:off x="3631996" y="4324857"/>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Account &gt; Login &amp; Security &gt; revoke access for services no longer used</a:t>
            </a:r>
          </a:p>
        </p:txBody>
      </p:sp>
      <p:sp>
        <p:nvSpPr>
          <p:cNvPr id="340" name="Shape 32"/>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341" name="Text 33"/>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342" name="Text 34"/>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Amazon</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346" name="Shape 0"/>
          <p:cNvSpPr/>
          <p:nvPr/>
        </p:nvSpPr>
        <p:spPr>
          <a:xfrm>
            <a:off x="0" y="0"/>
            <a:ext cx="9144000" cy="685800"/>
          </a:xfrm>
          <a:prstGeom prst="rect">
            <a:avLst/>
          </a:prstGeom>
          <a:solidFill>
            <a:srgbClr val="232F3E"/>
          </a:solidFill>
          <a:ln w="12700">
            <a:solidFill>
              <a:srgbClr val="232F3E"/>
            </a:solidFill>
          </a:ln>
        </p:spPr>
        <p:txBody>
          <a:bodyPr lIns="45719" rIns="45719"/>
          <a:lstStyle/>
          <a:p>
            <a:pPr/>
          </a:p>
        </p:txBody>
      </p:sp>
      <p:pic>
        <p:nvPicPr>
          <p:cNvPr id="347"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348"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Amazon - Alexa &amp; Echo Devices</a:t>
            </a:r>
          </a:p>
        </p:txBody>
      </p:sp>
      <p:sp>
        <p:nvSpPr>
          <p:cNvPr id="349" name="Text 2"/>
          <p:cNvSpPr txBox="1"/>
          <p:nvPr/>
        </p:nvSpPr>
        <p:spPr>
          <a:xfrm>
            <a:off x="320040" y="816355"/>
            <a:ext cx="8503920"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i="1" sz="1200">
                <a:solidFill>
                  <a:srgbClr val="6B7280"/>
                </a:solidFill>
              </a:defRPr>
            </a:lvl1pPr>
          </a:lstStyle>
          <a:p>
            <a:pPr/>
            <a:r>
              <a:t>The following applies only to members who own an Amazon Echo, Echo Dot, or other Alexa-enabled device.</a:t>
            </a:r>
          </a:p>
        </p:txBody>
      </p:sp>
      <p:sp>
        <p:nvSpPr>
          <p:cNvPr id="350" name="Shape 3"/>
          <p:cNvSpPr/>
          <p:nvPr/>
        </p:nvSpPr>
        <p:spPr>
          <a:xfrm>
            <a:off x="274319" y="1261872"/>
            <a:ext cx="4160522" cy="171907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351" name="Shape 4"/>
          <p:cNvSpPr/>
          <p:nvPr/>
        </p:nvSpPr>
        <p:spPr>
          <a:xfrm>
            <a:off x="274319" y="1261872"/>
            <a:ext cx="4160522" cy="109728"/>
          </a:xfrm>
          <a:prstGeom prst="rect">
            <a:avLst/>
          </a:prstGeom>
          <a:solidFill>
            <a:srgbClr val="FF9900"/>
          </a:solidFill>
          <a:ln w="12700">
            <a:solidFill>
              <a:srgbClr val="FF9900"/>
            </a:solidFill>
          </a:ln>
        </p:spPr>
        <p:txBody>
          <a:bodyPr lIns="45719" rIns="45719"/>
          <a:lstStyle/>
          <a:p>
            <a:pPr/>
          </a:p>
        </p:txBody>
      </p:sp>
      <p:sp>
        <p:nvSpPr>
          <p:cNvPr id="352" name="Text 5"/>
          <p:cNvSpPr txBox="1"/>
          <p:nvPr/>
        </p:nvSpPr>
        <p:spPr>
          <a:xfrm>
            <a:off x="411480" y="1426463"/>
            <a:ext cx="388620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Enable automatic deletion of voice recordings</a:t>
            </a:r>
          </a:p>
        </p:txBody>
      </p:sp>
      <p:sp>
        <p:nvSpPr>
          <p:cNvPr id="353" name="Text 6"/>
          <p:cNvSpPr txBox="1"/>
          <p:nvPr/>
        </p:nvSpPr>
        <p:spPr>
          <a:xfrm>
            <a:off x="411480" y="1993392"/>
            <a:ext cx="388620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Alexa app &gt; Alexa Privacy &gt; Manage Your Alexa Data &gt; Automatically delete recordings. Set to 3 months or less.</a:t>
            </a:r>
          </a:p>
        </p:txBody>
      </p:sp>
      <p:sp>
        <p:nvSpPr>
          <p:cNvPr id="354" name="Shape 7"/>
          <p:cNvSpPr/>
          <p:nvPr/>
        </p:nvSpPr>
        <p:spPr>
          <a:xfrm>
            <a:off x="4709159" y="1261872"/>
            <a:ext cx="4160521" cy="171907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355" name="Shape 8"/>
          <p:cNvSpPr/>
          <p:nvPr/>
        </p:nvSpPr>
        <p:spPr>
          <a:xfrm>
            <a:off x="4709159" y="1261872"/>
            <a:ext cx="4160521" cy="109728"/>
          </a:xfrm>
          <a:prstGeom prst="rect">
            <a:avLst/>
          </a:prstGeom>
          <a:solidFill>
            <a:srgbClr val="FF9900"/>
          </a:solidFill>
          <a:ln w="12700">
            <a:solidFill>
              <a:srgbClr val="FF9900"/>
            </a:solidFill>
          </a:ln>
        </p:spPr>
        <p:txBody>
          <a:bodyPr lIns="45719" rIns="45719"/>
          <a:lstStyle/>
          <a:p>
            <a:pPr/>
          </a:p>
        </p:txBody>
      </p:sp>
      <p:sp>
        <p:nvSpPr>
          <p:cNvPr id="356" name="Text 9"/>
          <p:cNvSpPr txBox="1"/>
          <p:nvPr/>
        </p:nvSpPr>
        <p:spPr>
          <a:xfrm>
            <a:off x="4846320" y="1426463"/>
            <a:ext cx="388620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Disable use of recordings to improve services</a:t>
            </a:r>
          </a:p>
        </p:txBody>
      </p:sp>
      <p:sp>
        <p:nvSpPr>
          <p:cNvPr id="357" name="Text 10"/>
          <p:cNvSpPr txBox="1"/>
          <p:nvPr/>
        </p:nvSpPr>
        <p:spPr>
          <a:xfrm>
            <a:off x="4846320" y="1993392"/>
            <a:ext cx="388620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Alexa app &gt; Alexa Privacy &gt; Manage Your Alexa Data &gt; disable both 'Help improve Amazon services' options.</a:t>
            </a:r>
          </a:p>
        </p:txBody>
      </p:sp>
      <p:sp>
        <p:nvSpPr>
          <p:cNvPr id="358" name="Shape 11"/>
          <p:cNvSpPr/>
          <p:nvPr/>
        </p:nvSpPr>
        <p:spPr>
          <a:xfrm>
            <a:off x="274319" y="3108960"/>
            <a:ext cx="4160522" cy="171907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359" name="Shape 12"/>
          <p:cNvSpPr/>
          <p:nvPr/>
        </p:nvSpPr>
        <p:spPr>
          <a:xfrm>
            <a:off x="274319" y="3108960"/>
            <a:ext cx="4160522" cy="109729"/>
          </a:xfrm>
          <a:prstGeom prst="rect">
            <a:avLst/>
          </a:prstGeom>
          <a:solidFill>
            <a:srgbClr val="FF9900"/>
          </a:solidFill>
          <a:ln w="12700">
            <a:solidFill>
              <a:srgbClr val="FF9900"/>
            </a:solidFill>
          </a:ln>
        </p:spPr>
        <p:txBody>
          <a:bodyPr lIns="45719" rIns="45719"/>
          <a:lstStyle/>
          <a:p>
            <a:pPr/>
          </a:p>
        </p:txBody>
      </p:sp>
      <p:sp>
        <p:nvSpPr>
          <p:cNvPr id="360" name="Text 13"/>
          <p:cNvSpPr txBox="1"/>
          <p:nvPr/>
        </p:nvSpPr>
        <p:spPr>
          <a:xfrm>
            <a:off x="411480" y="3273552"/>
            <a:ext cx="388620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Review your voice history</a:t>
            </a:r>
          </a:p>
        </p:txBody>
      </p:sp>
      <p:sp>
        <p:nvSpPr>
          <p:cNvPr id="361" name="Text 14"/>
          <p:cNvSpPr txBox="1"/>
          <p:nvPr/>
        </p:nvSpPr>
        <p:spPr>
          <a:xfrm>
            <a:off x="411480" y="3840479"/>
            <a:ext cx="388620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Alexa app &gt; Alexa Privacy &gt; Review Voice History. You can listen to and delete individual recordings at any time.</a:t>
            </a:r>
          </a:p>
        </p:txBody>
      </p:sp>
      <p:sp>
        <p:nvSpPr>
          <p:cNvPr id="362" name="Shape 15"/>
          <p:cNvSpPr/>
          <p:nvPr/>
        </p:nvSpPr>
        <p:spPr>
          <a:xfrm>
            <a:off x="4709159" y="3108960"/>
            <a:ext cx="4160521" cy="171907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363" name="Shape 16"/>
          <p:cNvSpPr/>
          <p:nvPr/>
        </p:nvSpPr>
        <p:spPr>
          <a:xfrm>
            <a:off x="4709159" y="3108960"/>
            <a:ext cx="4160521" cy="109729"/>
          </a:xfrm>
          <a:prstGeom prst="rect">
            <a:avLst/>
          </a:prstGeom>
          <a:solidFill>
            <a:srgbClr val="FF9900"/>
          </a:solidFill>
          <a:ln w="12700">
            <a:solidFill>
              <a:srgbClr val="FF9900"/>
            </a:solidFill>
          </a:ln>
        </p:spPr>
        <p:txBody>
          <a:bodyPr lIns="45719" rIns="45719"/>
          <a:lstStyle/>
          <a:p>
            <a:pPr/>
          </a:p>
        </p:txBody>
      </p:sp>
      <p:sp>
        <p:nvSpPr>
          <p:cNvPr id="364" name="Text 17"/>
          <p:cNvSpPr txBox="1"/>
          <p:nvPr/>
        </p:nvSpPr>
        <p:spPr>
          <a:xfrm>
            <a:off x="4846320" y="3273552"/>
            <a:ext cx="388620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Mute the microphone when not in use</a:t>
            </a:r>
          </a:p>
        </p:txBody>
      </p:sp>
      <p:sp>
        <p:nvSpPr>
          <p:cNvPr id="365" name="Text 18"/>
          <p:cNvSpPr txBox="1"/>
          <p:nvPr/>
        </p:nvSpPr>
        <p:spPr>
          <a:xfrm>
            <a:off x="4846320" y="3840479"/>
            <a:ext cx="3886201" cy="4953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Press the mute button on the device. The ring turns red. The microphone is then physically off and cannot respond to its wake word.</a:t>
            </a:r>
          </a:p>
        </p:txBody>
      </p:sp>
      <p:sp>
        <p:nvSpPr>
          <p:cNvPr id="366" name="Shape 19"/>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367" name="Text 20"/>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368" name="Text 21"/>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Amazon - Alexa</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2E4A"/>
        </a:solidFill>
      </p:bgPr>
    </p:bg>
    <p:spTree>
      <p:nvGrpSpPr>
        <p:cNvPr id="1" name=""/>
        <p:cNvGrpSpPr/>
        <p:nvPr/>
      </p:nvGrpSpPr>
      <p:grpSpPr>
        <a:xfrm>
          <a:off x="0" y="0"/>
          <a:ext cx="0" cy="0"/>
          <a:chOff x="0" y="0"/>
          <a:chExt cx="0" cy="0"/>
        </a:xfrm>
      </p:grpSpPr>
      <p:sp>
        <p:nvSpPr>
          <p:cNvPr id="372" name="Shape 0"/>
          <p:cNvSpPr/>
          <p:nvPr/>
        </p:nvSpPr>
        <p:spPr>
          <a:xfrm>
            <a:off x="-1" y="2240279"/>
            <a:ext cx="182882" cy="2011680"/>
          </a:xfrm>
          <a:prstGeom prst="rect">
            <a:avLst/>
          </a:prstGeom>
          <a:solidFill>
            <a:srgbClr val="F59E0B"/>
          </a:solidFill>
          <a:ln w="12700">
            <a:solidFill>
              <a:srgbClr val="F59E0B"/>
            </a:solidFill>
          </a:ln>
        </p:spPr>
        <p:txBody>
          <a:bodyPr lIns="45719" rIns="45719"/>
          <a:lstStyle/>
          <a:p>
            <a:pPr/>
          </a:p>
        </p:txBody>
      </p:sp>
      <p:sp>
        <p:nvSpPr>
          <p:cNvPr id="373" name="Shape 1"/>
          <p:cNvSpPr/>
          <p:nvPr/>
        </p:nvSpPr>
        <p:spPr>
          <a:xfrm>
            <a:off x="2560320" y="2450592"/>
            <a:ext cx="4023360" cy="64009"/>
          </a:xfrm>
          <a:prstGeom prst="rect">
            <a:avLst/>
          </a:prstGeom>
          <a:solidFill>
            <a:srgbClr val="F59E0B"/>
          </a:solidFill>
          <a:ln w="12700">
            <a:solidFill>
              <a:srgbClr val="F59E0B"/>
            </a:solidFill>
          </a:ln>
        </p:spPr>
        <p:txBody>
          <a:bodyPr lIns="45719" rIns="45719"/>
          <a:lstStyle/>
          <a:p>
            <a:pPr/>
          </a:p>
        </p:txBody>
      </p:sp>
      <p:sp>
        <p:nvSpPr>
          <p:cNvPr id="374" name="Text 2"/>
          <p:cNvSpPr txBox="1"/>
          <p:nvPr/>
        </p:nvSpPr>
        <p:spPr>
          <a:xfrm>
            <a:off x="502919" y="1517649"/>
            <a:ext cx="8138161" cy="713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4200">
                <a:solidFill>
                  <a:srgbClr val="FFFFFF"/>
                </a:solidFill>
                <a:latin typeface="Cambria Bold"/>
                <a:ea typeface="Cambria Bold"/>
                <a:cs typeface="Cambria Bold"/>
                <a:sym typeface="Cambria Bold"/>
              </a:defRPr>
            </a:lvl1pPr>
          </a:lstStyle>
          <a:p>
            <a:pPr/>
            <a:r>
              <a:t>Google</a:t>
            </a:r>
          </a:p>
        </p:txBody>
      </p:sp>
      <p:sp>
        <p:nvSpPr>
          <p:cNvPr id="375" name="Text 3"/>
          <p:cNvSpPr txBox="1"/>
          <p:nvPr/>
        </p:nvSpPr>
        <p:spPr>
          <a:xfrm>
            <a:off x="777240" y="2668269"/>
            <a:ext cx="7589520" cy="332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600">
                <a:solidFill>
                  <a:srgbClr val="F59E0B"/>
                </a:solidFill>
              </a:defRPr>
            </a:lvl1pPr>
          </a:lstStyle>
          <a:p>
            <a:pPr/>
            <a:r>
              <a:t>Activity controls, advertising, and account security</a:t>
            </a:r>
          </a:p>
        </p:txBody>
      </p:sp>
      <p:sp>
        <p:nvSpPr>
          <p:cNvPr id="376" name="Shape 4"/>
          <p:cNvSpPr/>
          <p:nvPr/>
        </p:nvSpPr>
        <p:spPr>
          <a:xfrm>
            <a:off x="3840479" y="3291840"/>
            <a:ext cx="1463041" cy="1463041"/>
          </a:xfrm>
          <a:prstGeom prst="ellipse">
            <a:avLst/>
          </a:prstGeom>
          <a:solidFill>
            <a:srgbClr val="4285F4"/>
          </a:solidFill>
          <a:ln w="12700">
            <a:solidFill>
              <a:srgbClr val="4285F4"/>
            </a:solidFill>
          </a:ln>
        </p:spPr>
        <p:txBody>
          <a:bodyPr lIns="45719" rIns="45719"/>
          <a:lstStyle/>
          <a:p>
            <a:pPr/>
          </a:p>
        </p:txBody>
      </p:sp>
      <p:pic>
        <p:nvPicPr>
          <p:cNvPr id="377" name="Image 0" descr="Image 0"/>
          <p:cNvPicPr>
            <a:picLocks noChangeAspect="1"/>
          </p:cNvPicPr>
          <p:nvPr/>
        </p:nvPicPr>
        <p:blipFill>
          <a:blip r:embed="rId3">
            <a:extLst/>
          </a:blip>
          <a:stretch>
            <a:fillRect/>
          </a:stretch>
        </p:blipFill>
        <p:spPr>
          <a:xfrm>
            <a:off x="4041647" y="3493008"/>
            <a:ext cx="1060705" cy="1060705"/>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381" name="Shape 0"/>
          <p:cNvSpPr/>
          <p:nvPr/>
        </p:nvSpPr>
        <p:spPr>
          <a:xfrm>
            <a:off x="0" y="0"/>
            <a:ext cx="9144000" cy="685800"/>
          </a:xfrm>
          <a:prstGeom prst="rect">
            <a:avLst/>
          </a:prstGeom>
          <a:solidFill>
            <a:srgbClr val="4285F4"/>
          </a:solidFill>
          <a:ln w="12700">
            <a:solidFill>
              <a:srgbClr val="4285F4"/>
            </a:solidFill>
          </a:ln>
        </p:spPr>
        <p:txBody>
          <a:bodyPr lIns="45719" rIns="45719"/>
          <a:lstStyle/>
          <a:p>
            <a:pPr/>
          </a:p>
        </p:txBody>
      </p:sp>
      <p:pic>
        <p:nvPicPr>
          <p:cNvPr id="382"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383"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Google - Activity Controls</a:t>
            </a:r>
          </a:p>
        </p:txBody>
      </p:sp>
      <p:sp>
        <p:nvSpPr>
          <p:cNvPr id="384" name="Text 2"/>
          <p:cNvSpPr txBox="1"/>
          <p:nvPr/>
        </p:nvSpPr>
        <p:spPr>
          <a:xfrm>
            <a:off x="320040" y="816355"/>
            <a:ext cx="8503920" cy="269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b="1" sz="1200">
                <a:solidFill>
                  <a:srgbClr val="2C5282"/>
                </a:solidFill>
              </a:defRPr>
            </a:lvl1pPr>
          </a:lstStyle>
          <a:p>
            <a:pPr/>
            <a:r>
              <a:t>Access at:  myaccount.google.com  &gt;  Data and Privacy  &gt;  Web and App Activity</a:t>
            </a:r>
          </a:p>
        </p:txBody>
      </p:sp>
      <p:sp>
        <p:nvSpPr>
          <p:cNvPr id="385" name="Shape 3"/>
          <p:cNvSpPr/>
          <p:nvPr/>
        </p:nvSpPr>
        <p:spPr>
          <a:xfrm>
            <a:off x="274319" y="1188719"/>
            <a:ext cx="3266239" cy="384049"/>
          </a:xfrm>
          <a:prstGeom prst="rect">
            <a:avLst/>
          </a:prstGeom>
          <a:solidFill>
            <a:srgbClr val="1A2E4A"/>
          </a:solidFill>
          <a:ln w="12700">
            <a:solidFill>
              <a:srgbClr val="1A2E4A"/>
            </a:solidFill>
          </a:ln>
        </p:spPr>
        <p:txBody>
          <a:bodyPr lIns="45719" rIns="45719"/>
          <a:lstStyle/>
          <a:p>
            <a:pPr/>
          </a:p>
        </p:txBody>
      </p:sp>
      <p:sp>
        <p:nvSpPr>
          <p:cNvPr id="386" name="Shape 4"/>
          <p:cNvSpPr/>
          <p:nvPr/>
        </p:nvSpPr>
        <p:spPr>
          <a:xfrm>
            <a:off x="3540557" y="1188719"/>
            <a:ext cx="5329124" cy="384049"/>
          </a:xfrm>
          <a:prstGeom prst="rect">
            <a:avLst/>
          </a:prstGeom>
          <a:solidFill>
            <a:srgbClr val="1A2E4A"/>
          </a:solidFill>
          <a:ln w="12700">
            <a:solidFill>
              <a:srgbClr val="1A2E4A"/>
            </a:solidFill>
          </a:ln>
        </p:spPr>
        <p:txBody>
          <a:bodyPr lIns="45719" rIns="45719"/>
          <a:lstStyle/>
          <a:p>
            <a:pPr/>
          </a:p>
        </p:txBody>
      </p:sp>
      <p:sp>
        <p:nvSpPr>
          <p:cNvPr id="387" name="Text 5"/>
          <p:cNvSpPr txBox="1"/>
          <p:nvPr/>
        </p:nvSpPr>
        <p:spPr>
          <a:xfrm>
            <a:off x="365759" y="1291844"/>
            <a:ext cx="3129078"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200">
                <a:solidFill>
                  <a:srgbClr val="FFFFFF"/>
                </a:solidFill>
              </a:defRPr>
            </a:lvl1pPr>
          </a:lstStyle>
          <a:p>
            <a:pPr/>
            <a:r>
              <a:t>Setting</a:t>
            </a:r>
          </a:p>
        </p:txBody>
      </p:sp>
      <p:sp>
        <p:nvSpPr>
          <p:cNvPr id="388" name="Text 6"/>
          <p:cNvSpPr txBox="1"/>
          <p:nvPr/>
        </p:nvSpPr>
        <p:spPr>
          <a:xfrm>
            <a:off x="3631996" y="1291844"/>
            <a:ext cx="5191964"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200">
                <a:solidFill>
                  <a:srgbClr val="FFFFFF"/>
                </a:solidFill>
              </a:defRPr>
            </a:lvl1pPr>
          </a:lstStyle>
          <a:p>
            <a:pPr/>
            <a:r>
              <a:t>Recommended Action</a:t>
            </a:r>
          </a:p>
        </p:txBody>
      </p:sp>
      <p:sp>
        <p:nvSpPr>
          <p:cNvPr id="389" name="Shape 7"/>
          <p:cNvSpPr/>
          <p:nvPr/>
        </p:nvSpPr>
        <p:spPr>
          <a:xfrm>
            <a:off x="274319" y="1572767"/>
            <a:ext cx="3266239" cy="585217"/>
          </a:xfrm>
          <a:prstGeom prst="rect">
            <a:avLst/>
          </a:prstGeom>
          <a:solidFill>
            <a:srgbClr val="DBEAFE"/>
          </a:solidFill>
          <a:ln w="6350">
            <a:solidFill>
              <a:srgbClr val="E5E7EB"/>
            </a:solidFill>
          </a:ln>
        </p:spPr>
        <p:txBody>
          <a:bodyPr lIns="45719" rIns="45719"/>
          <a:lstStyle/>
          <a:p>
            <a:pPr/>
          </a:p>
        </p:txBody>
      </p:sp>
      <p:sp>
        <p:nvSpPr>
          <p:cNvPr id="390" name="Shape 8"/>
          <p:cNvSpPr/>
          <p:nvPr/>
        </p:nvSpPr>
        <p:spPr>
          <a:xfrm>
            <a:off x="3540557" y="1572767"/>
            <a:ext cx="5329124" cy="585217"/>
          </a:xfrm>
          <a:prstGeom prst="rect">
            <a:avLst/>
          </a:prstGeom>
          <a:solidFill>
            <a:srgbClr val="FFFFFF"/>
          </a:solidFill>
          <a:ln w="6350">
            <a:solidFill>
              <a:srgbClr val="E5E7EB"/>
            </a:solidFill>
          </a:ln>
        </p:spPr>
        <p:txBody>
          <a:bodyPr lIns="45719" rIns="45719"/>
          <a:lstStyle/>
          <a:p>
            <a:pPr/>
          </a:p>
        </p:txBody>
      </p:sp>
      <p:sp>
        <p:nvSpPr>
          <p:cNvPr id="391" name="Text 9"/>
          <p:cNvSpPr txBox="1"/>
          <p:nvPr/>
        </p:nvSpPr>
        <p:spPr>
          <a:xfrm>
            <a:off x="365759" y="1782825"/>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Web and App Activity</a:t>
            </a:r>
          </a:p>
        </p:txBody>
      </p:sp>
      <p:sp>
        <p:nvSpPr>
          <p:cNvPr id="392" name="Text 10"/>
          <p:cNvSpPr txBox="1"/>
          <p:nvPr/>
        </p:nvSpPr>
        <p:spPr>
          <a:xfrm>
            <a:off x="3631996" y="1782825"/>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Consider pausing - stops Google saving your searches and browsing to your account</a:t>
            </a:r>
          </a:p>
        </p:txBody>
      </p:sp>
      <p:sp>
        <p:nvSpPr>
          <p:cNvPr id="393" name="Shape 11"/>
          <p:cNvSpPr/>
          <p:nvPr/>
        </p:nvSpPr>
        <p:spPr>
          <a:xfrm>
            <a:off x="274319" y="2157983"/>
            <a:ext cx="3266239" cy="585217"/>
          </a:xfrm>
          <a:prstGeom prst="rect">
            <a:avLst/>
          </a:prstGeom>
          <a:solidFill>
            <a:srgbClr val="DBEAFE"/>
          </a:solidFill>
          <a:ln w="6350">
            <a:solidFill>
              <a:srgbClr val="E5E7EB"/>
            </a:solidFill>
          </a:ln>
        </p:spPr>
        <p:txBody>
          <a:bodyPr lIns="45719" rIns="45719"/>
          <a:lstStyle/>
          <a:p>
            <a:pPr/>
          </a:p>
        </p:txBody>
      </p:sp>
      <p:sp>
        <p:nvSpPr>
          <p:cNvPr id="394" name="Shape 12"/>
          <p:cNvSpPr/>
          <p:nvPr/>
        </p:nvSpPr>
        <p:spPr>
          <a:xfrm>
            <a:off x="3540557" y="2157983"/>
            <a:ext cx="5329124" cy="585217"/>
          </a:xfrm>
          <a:prstGeom prst="rect">
            <a:avLst/>
          </a:prstGeom>
          <a:solidFill>
            <a:srgbClr val="F8F9FA"/>
          </a:solidFill>
          <a:ln w="6350">
            <a:solidFill>
              <a:srgbClr val="E5E7EB"/>
            </a:solidFill>
          </a:ln>
        </p:spPr>
        <p:txBody>
          <a:bodyPr lIns="45719" rIns="45719"/>
          <a:lstStyle/>
          <a:p>
            <a:pPr/>
          </a:p>
        </p:txBody>
      </p:sp>
      <p:sp>
        <p:nvSpPr>
          <p:cNvPr id="395" name="Text 13"/>
          <p:cNvSpPr txBox="1"/>
          <p:nvPr/>
        </p:nvSpPr>
        <p:spPr>
          <a:xfrm>
            <a:off x="365759" y="2368041"/>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Location History</a:t>
            </a:r>
          </a:p>
        </p:txBody>
      </p:sp>
      <p:sp>
        <p:nvSpPr>
          <p:cNvPr id="396" name="Text 14"/>
          <p:cNvSpPr txBox="1"/>
          <p:nvPr/>
        </p:nvSpPr>
        <p:spPr>
          <a:xfrm>
            <a:off x="3631996" y="2368041"/>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Pause unless you actively use Maps route history - Google otherwise records every location visited</a:t>
            </a:r>
          </a:p>
        </p:txBody>
      </p:sp>
      <p:sp>
        <p:nvSpPr>
          <p:cNvPr id="397" name="Shape 15"/>
          <p:cNvSpPr/>
          <p:nvPr/>
        </p:nvSpPr>
        <p:spPr>
          <a:xfrm>
            <a:off x="274319" y="2743200"/>
            <a:ext cx="3266239" cy="585217"/>
          </a:xfrm>
          <a:prstGeom prst="rect">
            <a:avLst/>
          </a:prstGeom>
          <a:solidFill>
            <a:srgbClr val="DBEAFE"/>
          </a:solidFill>
          <a:ln w="6350">
            <a:solidFill>
              <a:srgbClr val="E5E7EB"/>
            </a:solidFill>
          </a:ln>
        </p:spPr>
        <p:txBody>
          <a:bodyPr lIns="45719" rIns="45719"/>
          <a:lstStyle/>
          <a:p>
            <a:pPr/>
          </a:p>
        </p:txBody>
      </p:sp>
      <p:sp>
        <p:nvSpPr>
          <p:cNvPr id="398" name="Shape 16"/>
          <p:cNvSpPr/>
          <p:nvPr/>
        </p:nvSpPr>
        <p:spPr>
          <a:xfrm>
            <a:off x="3540557" y="2743200"/>
            <a:ext cx="5329124" cy="585217"/>
          </a:xfrm>
          <a:prstGeom prst="rect">
            <a:avLst/>
          </a:prstGeom>
          <a:solidFill>
            <a:srgbClr val="FFFFFF"/>
          </a:solidFill>
          <a:ln w="6350">
            <a:solidFill>
              <a:srgbClr val="E5E7EB"/>
            </a:solidFill>
          </a:ln>
        </p:spPr>
        <p:txBody>
          <a:bodyPr lIns="45719" rIns="45719"/>
          <a:lstStyle/>
          <a:p>
            <a:pPr/>
          </a:p>
        </p:txBody>
      </p:sp>
      <p:sp>
        <p:nvSpPr>
          <p:cNvPr id="399" name="Text 17"/>
          <p:cNvSpPr txBox="1"/>
          <p:nvPr/>
        </p:nvSpPr>
        <p:spPr>
          <a:xfrm>
            <a:off x="365759" y="2953257"/>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YouTube Watch History</a:t>
            </a:r>
          </a:p>
        </p:txBody>
      </p:sp>
      <p:sp>
        <p:nvSpPr>
          <p:cNvPr id="400" name="Text 18"/>
          <p:cNvSpPr txBox="1"/>
          <p:nvPr/>
        </p:nvSpPr>
        <p:spPr>
          <a:xfrm>
            <a:off x="3631996" y="2953257"/>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Pause if you prefer YouTube not to track your viewing habits for advertising</a:t>
            </a:r>
          </a:p>
        </p:txBody>
      </p:sp>
      <p:sp>
        <p:nvSpPr>
          <p:cNvPr id="401" name="Shape 19"/>
          <p:cNvSpPr/>
          <p:nvPr/>
        </p:nvSpPr>
        <p:spPr>
          <a:xfrm>
            <a:off x="274319" y="3328415"/>
            <a:ext cx="3266239" cy="585217"/>
          </a:xfrm>
          <a:prstGeom prst="rect">
            <a:avLst/>
          </a:prstGeom>
          <a:solidFill>
            <a:srgbClr val="DBEAFE"/>
          </a:solidFill>
          <a:ln w="6350">
            <a:solidFill>
              <a:srgbClr val="E5E7EB"/>
            </a:solidFill>
          </a:ln>
        </p:spPr>
        <p:txBody>
          <a:bodyPr lIns="45719" rIns="45719"/>
          <a:lstStyle/>
          <a:p>
            <a:pPr/>
          </a:p>
        </p:txBody>
      </p:sp>
      <p:sp>
        <p:nvSpPr>
          <p:cNvPr id="402" name="Shape 20"/>
          <p:cNvSpPr/>
          <p:nvPr/>
        </p:nvSpPr>
        <p:spPr>
          <a:xfrm>
            <a:off x="3540557" y="3328415"/>
            <a:ext cx="5329124" cy="585217"/>
          </a:xfrm>
          <a:prstGeom prst="rect">
            <a:avLst/>
          </a:prstGeom>
          <a:solidFill>
            <a:srgbClr val="F8F9FA"/>
          </a:solidFill>
          <a:ln w="6350">
            <a:solidFill>
              <a:srgbClr val="E5E7EB"/>
            </a:solidFill>
          </a:ln>
        </p:spPr>
        <p:txBody>
          <a:bodyPr lIns="45719" rIns="45719"/>
          <a:lstStyle/>
          <a:p>
            <a:pPr/>
          </a:p>
        </p:txBody>
      </p:sp>
      <p:sp>
        <p:nvSpPr>
          <p:cNvPr id="403" name="Text 21"/>
          <p:cNvSpPr txBox="1"/>
          <p:nvPr/>
        </p:nvSpPr>
        <p:spPr>
          <a:xfrm>
            <a:off x="365759" y="3538473"/>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YouTube Search History</a:t>
            </a:r>
          </a:p>
        </p:txBody>
      </p:sp>
      <p:sp>
        <p:nvSpPr>
          <p:cNvPr id="404" name="Text 22"/>
          <p:cNvSpPr txBox="1"/>
          <p:nvPr/>
        </p:nvSpPr>
        <p:spPr>
          <a:xfrm>
            <a:off x="3631996" y="3538473"/>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Pause for the same reason as Watch History</a:t>
            </a:r>
          </a:p>
        </p:txBody>
      </p:sp>
      <p:sp>
        <p:nvSpPr>
          <p:cNvPr id="405" name="Shape 23"/>
          <p:cNvSpPr/>
          <p:nvPr/>
        </p:nvSpPr>
        <p:spPr>
          <a:xfrm>
            <a:off x="274319" y="3913632"/>
            <a:ext cx="3266239" cy="585217"/>
          </a:xfrm>
          <a:prstGeom prst="rect">
            <a:avLst/>
          </a:prstGeom>
          <a:solidFill>
            <a:srgbClr val="DBEAFE"/>
          </a:solidFill>
          <a:ln w="6350">
            <a:solidFill>
              <a:srgbClr val="E5E7EB"/>
            </a:solidFill>
          </a:ln>
        </p:spPr>
        <p:txBody>
          <a:bodyPr lIns="45719" rIns="45719"/>
          <a:lstStyle/>
          <a:p>
            <a:pPr/>
          </a:p>
        </p:txBody>
      </p:sp>
      <p:sp>
        <p:nvSpPr>
          <p:cNvPr id="406" name="Shape 24"/>
          <p:cNvSpPr/>
          <p:nvPr/>
        </p:nvSpPr>
        <p:spPr>
          <a:xfrm>
            <a:off x="3540557" y="3913632"/>
            <a:ext cx="5329124" cy="585217"/>
          </a:xfrm>
          <a:prstGeom prst="rect">
            <a:avLst/>
          </a:prstGeom>
          <a:solidFill>
            <a:srgbClr val="FFFFFF"/>
          </a:solidFill>
          <a:ln w="6350">
            <a:solidFill>
              <a:srgbClr val="E5E7EB"/>
            </a:solidFill>
          </a:ln>
        </p:spPr>
        <p:txBody>
          <a:bodyPr lIns="45719" rIns="45719"/>
          <a:lstStyle/>
          <a:p>
            <a:pPr/>
          </a:p>
        </p:txBody>
      </p:sp>
      <p:sp>
        <p:nvSpPr>
          <p:cNvPr id="407" name="Text 25"/>
          <p:cNvSpPr txBox="1"/>
          <p:nvPr/>
        </p:nvSpPr>
        <p:spPr>
          <a:xfrm>
            <a:off x="365759" y="4123690"/>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Auto-delete for all history</a:t>
            </a:r>
          </a:p>
        </p:txBody>
      </p:sp>
      <p:sp>
        <p:nvSpPr>
          <p:cNvPr id="408" name="Text 26"/>
          <p:cNvSpPr txBox="1"/>
          <p:nvPr/>
        </p:nvSpPr>
        <p:spPr>
          <a:xfrm>
            <a:off x="3631996" y="4123690"/>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Set to 3 months so that older data is removed automatically</a:t>
            </a:r>
          </a:p>
        </p:txBody>
      </p:sp>
      <p:sp>
        <p:nvSpPr>
          <p:cNvPr id="409" name="Shape 27"/>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410" name="Text 28"/>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411" name="Text 29"/>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Google - Activity Controls</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415" name="Shape 0"/>
          <p:cNvSpPr/>
          <p:nvPr/>
        </p:nvSpPr>
        <p:spPr>
          <a:xfrm>
            <a:off x="0" y="0"/>
            <a:ext cx="9144000" cy="685800"/>
          </a:xfrm>
          <a:prstGeom prst="rect">
            <a:avLst/>
          </a:prstGeom>
          <a:solidFill>
            <a:srgbClr val="4285F4"/>
          </a:solidFill>
          <a:ln w="12700">
            <a:solidFill>
              <a:srgbClr val="4285F4"/>
            </a:solidFill>
          </a:ln>
        </p:spPr>
        <p:txBody>
          <a:bodyPr lIns="45719" rIns="45719"/>
          <a:lstStyle/>
          <a:p>
            <a:pPr/>
          </a:p>
        </p:txBody>
      </p:sp>
      <p:pic>
        <p:nvPicPr>
          <p:cNvPr id="416"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417"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Google - Advertising &amp; Security</a:t>
            </a:r>
          </a:p>
        </p:txBody>
      </p:sp>
      <p:sp>
        <p:nvSpPr>
          <p:cNvPr id="418" name="Shape 2"/>
          <p:cNvSpPr/>
          <p:nvPr/>
        </p:nvSpPr>
        <p:spPr>
          <a:xfrm>
            <a:off x="274319" y="804672"/>
            <a:ext cx="4160522" cy="384049"/>
          </a:xfrm>
          <a:prstGeom prst="rect">
            <a:avLst/>
          </a:prstGeom>
          <a:solidFill>
            <a:srgbClr val="4285F4"/>
          </a:solidFill>
          <a:ln w="12700">
            <a:solidFill>
              <a:srgbClr val="4285F4"/>
            </a:solidFill>
          </a:ln>
        </p:spPr>
        <p:txBody>
          <a:bodyPr lIns="45719" rIns="45719"/>
          <a:lstStyle/>
          <a:p>
            <a:pPr/>
          </a:p>
        </p:txBody>
      </p:sp>
      <p:sp>
        <p:nvSpPr>
          <p:cNvPr id="419" name="Text 3"/>
          <p:cNvSpPr txBox="1"/>
          <p:nvPr/>
        </p:nvSpPr>
        <p:spPr>
          <a:xfrm>
            <a:off x="384047" y="907796"/>
            <a:ext cx="3959354"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FFFFFF"/>
                </a:solidFill>
                <a:latin typeface="Cambria Bold"/>
                <a:ea typeface="Cambria Bold"/>
                <a:cs typeface="Cambria Bold"/>
                <a:sym typeface="Cambria Bold"/>
              </a:defRPr>
            </a:lvl1pPr>
          </a:lstStyle>
          <a:p>
            <a:pPr/>
            <a:r>
              <a:t>Advertising  (myadcenter.google.com)</a:t>
            </a:r>
          </a:p>
        </p:txBody>
      </p:sp>
      <p:sp>
        <p:nvSpPr>
          <p:cNvPr id="420" name="Shape 4"/>
          <p:cNvSpPr/>
          <p:nvPr/>
        </p:nvSpPr>
        <p:spPr>
          <a:xfrm>
            <a:off x="274319" y="1261872"/>
            <a:ext cx="4160522" cy="768097"/>
          </a:xfrm>
          <a:prstGeom prst="rect">
            <a:avLst/>
          </a:prstGeom>
          <a:solidFill>
            <a:srgbClr val="FFFFFF"/>
          </a:solidFill>
          <a:ln w="6350">
            <a:solidFill>
              <a:srgbClr val="E5E7EB"/>
            </a:solidFill>
          </a:ln>
        </p:spPr>
        <p:txBody>
          <a:bodyPr lIns="45719" rIns="45719"/>
          <a:lstStyle/>
          <a:p>
            <a:pPr/>
          </a:p>
        </p:txBody>
      </p:sp>
      <p:sp>
        <p:nvSpPr>
          <p:cNvPr id="421" name="Text 5"/>
          <p:cNvSpPr txBox="1"/>
          <p:nvPr/>
        </p:nvSpPr>
        <p:spPr>
          <a:xfrm>
            <a:off x="384047" y="1371345"/>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My Ad Centre</a:t>
            </a:r>
          </a:p>
        </p:txBody>
      </p:sp>
      <p:sp>
        <p:nvSpPr>
          <p:cNvPr id="422" name="Text 6"/>
          <p:cNvSpPr txBox="1"/>
          <p:nvPr/>
        </p:nvSpPr>
        <p:spPr>
          <a:xfrm>
            <a:off x="384047" y="1645411"/>
            <a:ext cx="3959354"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Visit myadcenter.google.com - review and remove interest categories Google has assigned to you</a:t>
            </a:r>
          </a:p>
        </p:txBody>
      </p:sp>
      <p:sp>
        <p:nvSpPr>
          <p:cNvPr id="423" name="Shape 7"/>
          <p:cNvSpPr/>
          <p:nvPr/>
        </p:nvSpPr>
        <p:spPr>
          <a:xfrm>
            <a:off x="274319" y="2066544"/>
            <a:ext cx="4160522" cy="768097"/>
          </a:xfrm>
          <a:prstGeom prst="rect">
            <a:avLst/>
          </a:prstGeom>
          <a:solidFill>
            <a:srgbClr val="F8F9FA"/>
          </a:solidFill>
          <a:ln w="6350">
            <a:solidFill>
              <a:srgbClr val="E5E7EB"/>
            </a:solidFill>
          </a:ln>
        </p:spPr>
        <p:txBody>
          <a:bodyPr lIns="45719" rIns="45719"/>
          <a:lstStyle/>
          <a:p>
            <a:pPr/>
          </a:p>
        </p:txBody>
      </p:sp>
      <p:sp>
        <p:nvSpPr>
          <p:cNvPr id="424" name="Text 8"/>
          <p:cNvSpPr txBox="1"/>
          <p:nvPr/>
        </p:nvSpPr>
        <p:spPr>
          <a:xfrm>
            <a:off x="384047" y="2176018"/>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Personalised ads</a:t>
            </a:r>
          </a:p>
        </p:txBody>
      </p:sp>
      <p:sp>
        <p:nvSpPr>
          <p:cNvPr id="425" name="Text 9"/>
          <p:cNvSpPr txBox="1"/>
          <p:nvPr/>
        </p:nvSpPr>
        <p:spPr>
          <a:xfrm>
            <a:off x="384047" y="2450083"/>
            <a:ext cx="3959354"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May be turned off entirely - you will still see adverts, but not targeted using your personal data</a:t>
            </a:r>
          </a:p>
        </p:txBody>
      </p:sp>
      <p:sp>
        <p:nvSpPr>
          <p:cNvPr id="426" name="Shape 10"/>
          <p:cNvSpPr/>
          <p:nvPr/>
        </p:nvSpPr>
        <p:spPr>
          <a:xfrm>
            <a:off x="274319" y="2871216"/>
            <a:ext cx="4160522" cy="768097"/>
          </a:xfrm>
          <a:prstGeom prst="rect">
            <a:avLst/>
          </a:prstGeom>
          <a:solidFill>
            <a:srgbClr val="FFFFFF"/>
          </a:solidFill>
          <a:ln w="6350">
            <a:solidFill>
              <a:srgbClr val="E5E7EB"/>
            </a:solidFill>
          </a:ln>
        </p:spPr>
        <p:txBody>
          <a:bodyPr lIns="45719" rIns="45719"/>
          <a:lstStyle/>
          <a:p>
            <a:pPr/>
          </a:p>
        </p:txBody>
      </p:sp>
      <p:sp>
        <p:nvSpPr>
          <p:cNvPr id="427" name="Text 11"/>
          <p:cNvSpPr txBox="1"/>
          <p:nvPr/>
        </p:nvSpPr>
        <p:spPr>
          <a:xfrm>
            <a:off x="384047" y="2980689"/>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Ads on non-Google sites</a:t>
            </a:r>
          </a:p>
        </p:txBody>
      </p:sp>
      <p:sp>
        <p:nvSpPr>
          <p:cNvPr id="428" name="Text 12"/>
          <p:cNvSpPr txBox="1"/>
          <p:nvPr/>
        </p:nvSpPr>
        <p:spPr>
          <a:xfrm>
            <a:off x="384047" y="3254755"/>
            <a:ext cx="3959354"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Turning off personalised ads applies across Google's advertising network on third-party websites too</a:t>
            </a:r>
          </a:p>
        </p:txBody>
      </p:sp>
      <p:sp>
        <p:nvSpPr>
          <p:cNvPr id="429" name="Shape 13"/>
          <p:cNvSpPr/>
          <p:nvPr/>
        </p:nvSpPr>
        <p:spPr>
          <a:xfrm>
            <a:off x="4709159" y="804672"/>
            <a:ext cx="4160521" cy="384049"/>
          </a:xfrm>
          <a:prstGeom prst="rect">
            <a:avLst/>
          </a:prstGeom>
          <a:solidFill>
            <a:srgbClr val="B45309"/>
          </a:solidFill>
          <a:ln w="12700">
            <a:solidFill>
              <a:srgbClr val="B45309"/>
            </a:solidFill>
          </a:ln>
        </p:spPr>
        <p:txBody>
          <a:bodyPr lIns="45719" rIns="45719"/>
          <a:lstStyle/>
          <a:p>
            <a:pPr/>
          </a:p>
        </p:txBody>
      </p:sp>
      <p:sp>
        <p:nvSpPr>
          <p:cNvPr id="430" name="Text 14"/>
          <p:cNvSpPr txBox="1"/>
          <p:nvPr/>
        </p:nvSpPr>
        <p:spPr>
          <a:xfrm>
            <a:off x="4818888" y="907796"/>
            <a:ext cx="3959353"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FFFFFF"/>
                </a:solidFill>
                <a:latin typeface="Cambria Bold"/>
                <a:ea typeface="Cambria Bold"/>
                <a:cs typeface="Cambria Bold"/>
                <a:sym typeface="Cambria Bold"/>
              </a:defRPr>
            </a:lvl1pPr>
          </a:lstStyle>
          <a:p>
            <a:pPr/>
            <a:r>
              <a:t>Security  (myaccount.google.com &gt; Security)</a:t>
            </a:r>
          </a:p>
        </p:txBody>
      </p:sp>
      <p:sp>
        <p:nvSpPr>
          <p:cNvPr id="431" name="Shape 15"/>
          <p:cNvSpPr/>
          <p:nvPr/>
        </p:nvSpPr>
        <p:spPr>
          <a:xfrm>
            <a:off x="4709159" y="1261872"/>
            <a:ext cx="4160521" cy="768097"/>
          </a:xfrm>
          <a:prstGeom prst="rect">
            <a:avLst/>
          </a:prstGeom>
          <a:solidFill>
            <a:srgbClr val="FFFFFF"/>
          </a:solidFill>
          <a:ln w="6350">
            <a:solidFill>
              <a:srgbClr val="E5E7EB"/>
            </a:solidFill>
          </a:ln>
        </p:spPr>
        <p:txBody>
          <a:bodyPr lIns="45719" rIns="45719"/>
          <a:lstStyle/>
          <a:p>
            <a:pPr/>
          </a:p>
        </p:txBody>
      </p:sp>
      <p:sp>
        <p:nvSpPr>
          <p:cNvPr id="432" name="Text 16"/>
          <p:cNvSpPr txBox="1"/>
          <p:nvPr/>
        </p:nvSpPr>
        <p:spPr>
          <a:xfrm>
            <a:off x="4818888" y="1371345"/>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2-Step Verification</a:t>
            </a:r>
          </a:p>
        </p:txBody>
      </p:sp>
      <p:sp>
        <p:nvSpPr>
          <p:cNvPr id="433" name="Text 17"/>
          <p:cNvSpPr txBox="1"/>
          <p:nvPr/>
        </p:nvSpPr>
        <p:spPr>
          <a:xfrm>
            <a:off x="4818888" y="1727961"/>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Enable under the Security tab - use authenticator app or passkey</a:t>
            </a:r>
          </a:p>
        </p:txBody>
      </p:sp>
      <p:sp>
        <p:nvSpPr>
          <p:cNvPr id="434" name="Shape 18"/>
          <p:cNvSpPr/>
          <p:nvPr/>
        </p:nvSpPr>
        <p:spPr>
          <a:xfrm>
            <a:off x="4709159" y="2066544"/>
            <a:ext cx="4160521" cy="768097"/>
          </a:xfrm>
          <a:prstGeom prst="rect">
            <a:avLst/>
          </a:prstGeom>
          <a:solidFill>
            <a:srgbClr val="F8F9FA"/>
          </a:solidFill>
          <a:ln w="6350">
            <a:solidFill>
              <a:srgbClr val="E5E7EB"/>
            </a:solidFill>
          </a:ln>
        </p:spPr>
        <p:txBody>
          <a:bodyPr lIns="45719" rIns="45719"/>
          <a:lstStyle/>
          <a:p>
            <a:pPr/>
          </a:p>
        </p:txBody>
      </p:sp>
      <p:sp>
        <p:nvSpPr>
          <p:cNvPr id="435" name="Text 19"/>
          <p:cNvSpPr txBox="1"/>
          <p:nvPr/>
        </p:nvSpPr>
        <p:spPr>
          <a:xfrm>
            <a:off x="4818888" y="2176018"/>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Passkeys</a:t>
            </a:r>
          </a:p>
        </p:txBody>
      </p:sp>
      <p:sp>
        <p:nvSpPr>
          <p:cNvPr id="436" name="Text 20"/>
          <p:cNvSpPr txBox="1"/>
          <p:nvPr/>
        </p:nvSpPr>
        <p:spPr>
          <a:xfrm>
            <a:off x="4818888" y="2450083"/>
            <a:ext cx="3959353"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myaccount.google.com &gt; Security &gt; Passkeys. When set up, bypasses the second login step entirely</a:t>
            </a:r>
          </a:p>
        </p:txBody>
      </p:sp>
      <p:sp>
        <p:nvSpPr>
          <p:cNvPr id="437" name="Shape 21"/>
          <p:cNvSpPr/>
          <p:nvPr/>
        </p:nvSpPr>
        <p:spPr>
          <a:xfrm>
            <a:off x="4709159" y="2871216"/>
            <a:ext cx="4160521" cy="768097"/>
          </a:xfrm>
          <a:prstGeom prst="rect">
            <a:avLst/>
          </a:prstGeom>
          <a:solidFill>
            <a:srgbClr val="FFFFFF"/>
          </a:solidFill>
          <a:ln w="6350">
            <a:solidFill>
              <a:srgbClr val="E5E7EB"/>
            </a:solidFill>
          </a:ln>
        </p:spPr>
        <p:txBody>
          <a:bodyPr lIns="45719" rIns="45719"/>
          <a:lstStyle/>
          <a:p>
            <a:pPr/>
          </a:p>
        </p:txBody>
      </p:sp>
      <p:sp>
        <p:nvSpPr>
          <p:cNvPr id="438" name="Text 22"/>
          <p:cNvSpPr txBox="1"/>
          <p:nvPr/>
        </p:nvSpPr>
        <p:spPr>
          <a:xfrm>
            <a:off x="4818888" y="2980689"/>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Security Checkup</a:t>
            </a:r>
          </a:p>
        </p:txBody>
      </p:sp>
      <p:sp>
        <p:nvSpPr>
          <p:cNvPr id="439" name="Text 23"/>
          <p:cNvSpPr txBox="1"/>
          <p:nvPr/>
        </p:nvSpPr>
        <p:spPr>
          <a:xfrm>
            <a:off x="4818888" y="3254755"/>
            <a:ext cx="3959353"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Complete Google's guided Checkup - it reviews devices, passwords, and app access</a:t>
            </a:r>
          </a:p>
        </p:txBody>
      </p:sp>
      <p:sp>
        <p:nvSpPr>
          <p:cNvPr id="440" name="Shape 24"/>
          <p:cNvSpPr/>
          <p:nvPr/>
        </p:nvSpPr>
        <p:spPr>
          <a:xfrm>
            <a:off x="4709159" y="3675888"/>
            <a:ext cx="4160521" cy="768097"/>
          </a:xfrm>
          <a:prstGeom prst="rect">
            <a:avLst/>
          </a:prstGeom>
          <a:solidFill>
            <a:srgbClr val="F8F9FA"/>
          </a:solidFill>
          <a:ln w="6350">
            <a:solidFill>
              <a:srgbClr val="E5E7EB"/>
            </a:solidFill>
          </a:ln>
        </p:spPr>
        <p:txBody>
          <a:bodyPr lIns="45719" rIns="45719"/>
          <a:lstStyle/>
          <a:p>
            <a:pPr/>
          </a:p>
        </p:txBody>
      </p:sp>
      <p:sp>
        <p:nvSpPr>
          <p:cNvPr id="441" name="Text 25"/>
          <p:cNvSpPr txBox="1"/>
          <p:nvPr/>
        </p:nvSpPr>
        <p:spPr>
          <a:xfrm>
            <a:off x="4818888" y="3785361"/>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Third-party app access</a:t>
            </a:r>
          </a:p>
        </p:txBody>
      </p:sp>
      <p:sp>
        <p:nvSpPr>
          <p:cNvPr id="442" name="Text 26"/>
          <p:cNvSpPr txBox="1"/>
          <p:nvPr/>
        </p:nvSpPr>
        <p:spPr>
          <a:xfrm>
            <a:off x="4818888" y="4059427"/>
            <a:ext cx="3959353"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Security &gt; Third-party apps - revoke access for any service no longer used</a:t>
            </a:r>
          </a:p>
        </p:txBody>
      </p:sp>
      <p:sp>
        <p:nvSpPr>
          <p:cNvPr id="443" name="Shape 27"/>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444" name="Text 28"/>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445" name="Text 29"/>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Google - Advertising &amp; Security</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2E4A"/>
        </a:solidFill>
      </p:bgPr>
    </p:bg>
    <p:spTree>
      <p:nvGrpSpPr>
        <p:cNvPr id="1" name=""/>
        <p:cNvGrpSpPr/>
        <p:nvPr/>
      </p:nvGrpSpPr>
      <p:grpSpPr>
        <a:xfrm>
          <a:off x="0" y="0"/>
          <a:ext cx="0" cy="0"/>
          <a:chOff x="0" y="0"/>
          <a:chExt cx="0" cy="0"/>
        </a:xfrm>
      </p:grpSpPr>
      <p:sp>
        <p:nvSpPr>
          <p:cNvPr id="449" name="Shape 0"/>
          <p:cNvSpPr/>
          <p:nvPr/>
        </p:nvSpPr>
        <p:spPr>
          <a:xfrm>
            <a:off x="0" y="0"/>
            <a:ext cx="9144000" cy="5143500"/>
          </a:xfrm>
          <a:prstGeom prst="rect">
            <a:avLst/>
          </a:prstGeom>
          <a:solidFill>
            <a:srgbClr val="1A2E4A"/>
          </a:solidFill>
          <a:ln w="12700">
            <a:solidFill>
              <a:srgbClr val="1A2E4A"/>
            </a:solidFill>
          </a:ln>
        </p:spPr>
        <p:txBody>
          <a:bodyPr lIns="45719" rIns="45719"/>
          <a:lstStyle/>
          <a:p>
            <a:pPr/>
          </a:p>
        </p:txBody>
      </p:sp>
      <p:sp>
        <p:nvSpPr>
          <p:cNvPr id="450" name="Shape 1"/>
          <p:cNvSpPr/>
          <p:nvPr/>
        </p:nvSpPr>
        <p:spPr>
          <a:xfrm>
            <a:off x="-1" y="2240279"/>
            <a:ext cx="182882" cy="2011680"/>
          </a:xfrm>
          <a:prstGeom prst="rect">
            <a:avLst/>
          </a:prstGeom>
          <a:solidFill>
            <a:srgbClr val="F59E0B"/>
          </a:solidFill>
          <a:ln w="12700">
            <a:solidFill>
              <a:srgbClr val="F59E0B"/>
            </a:solidFill>
          </a:ln>
        </p:spPr>
        <p:txBody>
          <a:bodyPr lIns="45719" rIns="45719"/>
          <a:lstStyle/>
          <a:p>
            <a:pPr/>
          </a:p>
        </p:txBody>
      </p:sp>
      <p:sp>
        <p:nvSpPr>
          <p:cNvPr id="451" name="Shape 2"/>
          <p:cNvSpPr/>
          <p:nvPr/>
        </p:nvSpPr>
        <p:spPr>
          <a:xfrm>
            <a:off x="2286000" y="2450592"/>
            <a:ext cx="4572000" cy="64009"/>
          </a:xfrm>
          <a:prstGeom prst="rect">
            <a:avLst/>
          </a:prstGeom>
          <a:solidFill>
            <a:srgbClr val="F59E0B"/>
          </a:solidFill>
          <a:ln w="12700">
            <a:solidFill>
              <a:srgbClr val="F59E0B"/>
            </a:solidFill>
          </a:ln>
        </p:spPr>
        <p:txBody>
          <a:bodyPr lIns="45719" rIns="45719"/>
          <a:lstStyle/>
          <a:p>
            <a:pPr/>
          </a:p>
        </p:txBody>
      </p:sp>
      <p:sp>
        <p:nvSpPr>
          <p:cNvPr id="452" name="Text 3"/>
          <p:cNvSpPr txBox="1"/>
          <p:nvPr/>
        </p:nvSpPr>
        <p:spPr>
          <a:xfrm>
            <a:off x="502919" y="1049019"/>
            <a:ext cx="8138161" cy="1285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p>
            <a:pPr algn="ctr">
              <a:defRPr sz="4000">
                <a:solidFill>
                  <a:srgbClr val="FFFFFF"/>
                </a:solidFill>
                <a:latin typeface="Cambria Bold"/>
                <a:ea typeface="Cambria Bold"/>
                <a:cs typeface="Cambria Bold"/>
                <a:sym typeface="Cambria Bold"/>
              </a:defRPr>
            </a:pPr>
            <a:r>
              <a:t>Passkeys &amp;</a:t>
            </a:r>
          </a:p>
          <a:p>
            <a:pPr algn="ctr">
              <a:defRPr sz="4000">
                <a:solidFill>
                  <a:srgbClr val="FFFFFF"/>
                </a:solidFill>
                <a:latin typeface="Cambria Bold"/>
                <a:ea typeface="Cambria Bold"/>
                <a:cs typeface="Cambria Bold"/>
                <a:sym typeface="Cambria Bold"/>
              </a:defRPr>
            </a:pPr>
            <a:r>
              <a:t>Authentication</a:t>
            </a:r>
          </a:p>
        </p:txBody>
      </p:sp>
      <p:sp>
        <p:nvSpPr>
          <p:cNvPr id="453" name="Text 4"/>
          <p:cNvSpPr txBox="1"/>
          <p:nvPr/>
        </p:nvSpPr>
        <p:spPr>
          <a:xfrm>
            <a:off x="777240" y="2668269"/>
            <a:ext cx="7589520" cy="332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600">
                <a:solidFill>
                  <a:srgbClr val="F59E0B"/>
                </a:solidFill>
              </a:defRPr>
            </a:lvl1pPr>
          </a:lstStyle>
          <a:p>
            <a:pPr/>
            <a:r>
              <a:t>The most secure way to protect your accounts</a:t>
            </a:r>
          </a:p>
        </p:txBody>
      </p:sp>
      <p:sp>
        <p:nvSpPr>
          <p:cNvPr id="454" name="Shape 5"/>
          <p:cNvSpPr/>
          <p:nvPr/>
        </p:nvSpPr>
        <p:spPr>
          <a:xfrm>
            <a:off x="3840479" y="3291840"/>
            <a:ext cx="1463041" cy="1463041"/>
          </a:xfrm>
          <a:prstGeom prst="ellipse">
            <a:avLst/>
          </a:prstGeom>
          <a:solidFill>
            <a:srgbClr val="2C5282"/>
          </a:solidFill>
          <a:ln w="12700">
            <a:solidFill>
              <a:srgbClr val="2C5282"/>
            </a:solidFill>
          </a:ln>
        </p:spPr>
        <p:txBody>
          <a:bodyPr lIns="45719" rIns="45719"/>
          <a:lstStyle/>
          <a:p>
            <a:pPr/>
          </a:p>
        </p:txBody>
      </p:sp>
      <p:pic>
        <p:nvPicPr>
          <p:cNvPr id="455" name="Image 0" descr="Image 0"/>
          <p:cNvPicPr>
            <a:picLocks noChangeAspect="1"/>
          </p:cNvPicPr>
          <p:nvPr/>
        </p:nvPicPr>
        <p:blipFill>
          <a:blip r:embed="rId3">
            <a:extLst/>
          </a:blip>
          <a:stretch>
            <a:fillRect/>
          </a:stretch>
        </p:blipFill>
        <p:spPr>
          <a:xfrm>
            <a:off x="4041647" y="3493008"/>
            <a:ext cx="1060705" cy="1060705"/>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459" name="Shape 0"/>
          <p:cNvSpPr/>
          <p:nvPr/>
        </p:nvSpPr>
        <p:spPr>
          <a:xfrm>
            <a:off x="0" y="0"/>
            <a:ext cx="9144000" cy="685800"/>
          </a:xfrm>
          <a:prstGeom prst="rect">
            <a:avLst/>
          </a:prstGeom>
          <a:solidFill>
            <a:srgbClr val="1A2E4A"/>
          </a:solidFill>
          <a:ln w="12700">
            <a:solidFill>
              <a:srgbClr val="1A2E4A"/>
            </a:solidFill>
          </a:ln>
        </p:spPr>
        <p:txBody>
          <a:bodyPr lIns="45719" rIns="45719"/>
          <a:lstStyle/>
          <a:p>
            <a:pPr/>
          </a:p>
        </p:txBody>
      </p:sp>
      <p:pic>
        <p:nvPicPr>
          <p:cNvPr id="460"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461" name="Text 1"/>
          <p:cNvSpPr txBox="1"/>
          <p:nvPr/>
        </p:nvSpPr>
        <p:spPr>
          <a:xfrm>
            <a:off x="868680" y="119380"/>
            <a:ext cx="7955279" cy="447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400">
                <a:solidFill>
                  <a:srgbClr val="FFFFFF"/>
                </a:solidFill>
                <a:latin typeface="Cambria Bold"/>
                <a:ea typeface="Cambria Bold"/>
                <a:cs typeface="Cambria Bold"/>
                <a:sym typeface="Cambria Bold"/>
              </a:defRPr>
            </a:lvl1pPr>
          </a:lstStyle>
          <a:p>
            <a:pPr/>
            <a:r>
              <a:t>What is a Passkey?</a:t>
            </a:r>
          </a:p>
        </p:txBody>
      </p:sp>
      <p:sp>
        <p:nvSpPr>
          <p:cNvPr id="462" name="Shape 2"/>
          <p:cNvSpPr/>
          <p:nvPr/>
        </p:nvSpPr>
        <p:spPr>
          <a:xfrm>
            <a:off x="274319" y="868680"/>
            <a:ext cx="4160522" cy="1188720"/>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463" name="Shape 3"/>
          <p:cNvSpPr/>
          <p:nvPr/>
        </p:nvSpPr>
        <p:spPr>
          <a:xfrm>
            <a:off x="384047" y="1216152"/>
            <a:ext cx="475490" cy="475489"/>
          </a:xfrm>
          <a:prstGeom prst="ellipse">
            <a:avLst/>
          </a:prstGeom>
          <a:solidFill>
            <a:srgbClr val="2C5282"/>
          </a:solidFill>
          <a:ln w="12700">
            <a:solidFill>
              <a:srgbClr val="2C5282"/>
            </a:solidFill>
          </a:ln>
        </p:spPr>
        <p:txBody>
          <a:bodyPr lIns="45719" rIns="45719"/>
          <a:lstStyle/>
          <a:p>
            <a:pPr/>
          </a:p>
        </p:txBody>
      </p:sp>
      <p:sp>
        <p:nvSpPr>
          <p:cNvPr id="464" name="Text 4"/>
          <p:cNvSpPr txBox="1"/>
          <p:nvPr/>
        </p:nvSpPr>
        <p:spPr>
          <a:xfrm>
            <a:off x="384047" y="1320545"/>
            <a:ext cx="475489" cy="266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a:solidFill>
                  <a:srgbClr val="FFFFFF"/>
                </a:solidFill>
                <a:latin typeface="Cambria Bold"/>
                <a:ea typeface="Cambria Bold"/>
                <a:cs typeface="Cambria Bold"/>
                <a:sym typeface="Cambria Bold"/>
              </a:defRPr>
            </a:lvl1pPr>
          </a:lstStyle>
          <a:p>
            <a:pPr/>
            <a:r>
              <a:t>1</a:t>
            </a:r>
          </a:p>
        </p:txBody>
      </p:sp>
      <p:sp>
        <p:nvSpPr>
          <p:cNvPr id="465" name="Text 5"/>
          <p:cNvSpPr txBox="1"/>
          <p:nvPr/>
        </p:nvSpPr>
        <p:spPr>
          <a:xfrm>
            <a:off x="969263" y="960119"/>
            <a:ext cx="333756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You set up a passkey on your device</a:t>
            </a:r>
          </a:p>
        </p:txBody>
      </p:sp>
      <p:sp>
        <p:nvSpPr>
          <p:cNvPr id="466" name="Text 6"/>
          <p:cNvSpPr txBox="1"/>
          <p:nvPr/>
        </p:nvSpPr>
        <p:spPr>
          <a:xfrm>
            <a:off x="969263" y="1344167"/>
            <a:ext cx="3337561" cy="4953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The platform stores a public key on its server. A private key is created and stored securely on your device. It never leaves your device.</a:t>
            </a:r>
          </a:p>
        </p:txBody>
      </p:sp>
      <p:sp>
        <p:nvSpPr>
          <p:cNvPr id="467" name="Shape 7"/>
          <p:cNvSpPr/>
          <p:nvPr/>
        </p:nvSpPr>
        <p:spPr>
          <a:xfrm>
            <a:off x="274319" y="2167127"/>
            <a:ext cx="4160522" cy="118872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468" name="Shape 8"/>
          <p:cNvSpPr/>
          <p:nvPr/>
        </p:nvSpPr>
        <p:spPr>
          <a:xfrm>
            <a:off x="384047" y="2514600"/>
            <a:ext cx="475490" cy="475489"/>
          </a:xfrm>
          <a:prstGeom prst="ellipse">
            <a:avLst/>
          </a:prstGeom>
          <a:solidFill>
            <a:srgbClr val="2C5282"/>
          </a:solidFill>
          <a:ln w="12700">
            <a:solidFill>
              <a:srgbClr val="2C5282"/>
            </a:solidFill>
          </a:ln>
        </p:spPr>
        <p:txBody>
          <a:bodyPr lIns="45719" rIns="45719"/>
          <a:lstStyle/>
          <a:p>
            <a:pPr/>
          </a:p>
        </p:txBody>
      </p:sp>
      <p:sp>
        <p:nvSpPr>
          <p:cNvPr id="469" name="Text 9"/>
          <p:cNvSpPr txBox="1"/>
          <p:nvPr/>
        </p:nvSpPr>
        <p:spPr>
          <a:xfrm>
            <a:off x="384047" y="2618993"/>
            <a:ext cx="475489" cy="266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a:solidFill>
                  <a:srgbClr val="FFFFFF"/>
                </a:solidFill>
                <a:latin typeface="Cambria Bold"/>
                <a:ea typeface="Cambria Bold"/>
                <a:cs typeface="Cambria Bold"/>
                <a:sym typeface="Cambria Bold"/>
              </a:defRPr>
            </a:lvl1pPr>
          </a:lstStyle>
          <a:p>
            <a:pPr/>
            <a:r>
              <a:t>2</a:t>
            </a:r>
          </a:p>
        </p:txBody>
      </p:sp>
      <p:sp>
        <p:nvSpPr>
          <p:cNvPr id="470" name="Text 10"/>
          <p:cNvSpPr txBox="1"/>
          <p:nvPr/>
        </p:nvSpPr>
        <p:spPr>
          <a:xfrm>
            <a:off x="969263" y="2258567"/>
            <a:ext cx="333756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You unlock your device as normal</a:t>
            </a:r>
          </a:p>
        </p:txBody>
      </p:sp>
      <p:sp>
        <p:nvSpPr>
          <p:cNvPr id="471" name="Text 11"/>
          <p:cNvSpPr txBox="1"/>
          <p:nvPr/>
        </p:nvSpPr>
        <p:spPr>
          <a:xfrm>
            <a:off x="969263" y="2642616"/>
            <a:ext cx="333756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Use your fingerprint, face recognition, or PIN - whatever you normally use to unlock your phone or computer.</a:t>
            </a:r>
          </a:p>
        </p:txBody>
      </p:sp>
      <p:sp>
        <p:nvSpPr>
          <p:cNvPr id="472" name="Shape 12"/>
          <p:cNvSpPr/>
          <p:nvPr/>
        </p:nvSpPr>
        <p:spPr>
          <a:xfrm>
            <a:off x="274319" y="3465576"/>
            <a:ext cx="4160522" cy="118872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473" name="Shape 13"/>
          <p:cNvSpPr/>
          <p:nvPr/>
        </p:nvSpPr>
        <p:spPr>
          <a:xfrm>
            <a:off x="384047" y="3813047"/>
            <a:ext cx="475490" cy="475489"/>
          </a:xfrm>
          <a:prstGeom prst="ellipse">
            <a:avLst/>
          </a:prstGeom>
          <a:solidFill>
            <a:srgbClr val="2C5282"/>
          </a:solidFill>
          <a:ln w="12700">
            <a:solidFill>
              <a:srgbClr val="2C5282"/>
            </a:solidFill>
          </a:ln>
        </p:spPr>
        <p:txBody>
          <a:bodyPr lIns="45719" rIns="45719"/>
          <a:lstStyle/>
          <a:p>
            <a:pPr/>
          </a:p>
        </p:txBody>
      </p:sp>
      <p:sp>
        <p:nvSpPr>
          <p:cNvPr id="474" name="Text 14"/>
          <p:cNvSpPr txBox="1"/>
          <p:nvPr/>
        </p:nvSpPr>
        <p:spPr>
          <a:xfrm>
            <a:off x="384047" y="3917441"/>
            <a:ext cx="475489" cy="266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a:solidFill>
                  <a:srgbClr val="FFFFFF"/>
                </a:solidFill>
                <a:latin typeface="Cambria Bold"/>
                <a:ea typeface="Cambria Bold"/>
                <a:cs typeface="Cambria Bold"/>
                <a:sym typeface="Cambria Bold"/>
              </a:defRPr>
            </a:lvl1pPr>
          </a:lstStyle>
          <a:p>
            <a:pPr/>
            <a:r>
              <a:t>3</a:t>
            </a:r>
          </a:p>
        </p:txBody>
      </p:sp>
      <p:sp>
        <p:nvSpPr>
          <p:cNvPr id="475" name="Text 15"/>
          <p:cNvSpPr txBox="1"/>
          <p:nvPr/>
        </p:nvSpPr>
        <p:spPr>
          <a:xfrm>
            <a:off x="969263" y="3557015"/>
            <a:ext cx="333756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That is all that is required</a:t>
            </a:r>
          </a:p>
        </p:txBody>
      </p:sp>
      <p:sp>
        <p:nvSpPr>
          <p:cNvPr id="476" name="Text 16"/>
          <p:cNvSpPr txBox="1"/>
          <p:nvPr/>
        </p:nvSpPr>
        <p:spPr>
          <a:xfrm>
            <a:off x="969263" y="3941064"/>
            <a:ext cx="333756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No password to type. No code sent by text message. Your identity is confirmed and you are logged in.</a:t>
            </a:r>
          </a:p>
        </p:txBody>
      </p:sp>
      <p:sp>
        <p:nvSpPr>
          <p:cNvPr id="477" name="Shape 17"/>
          <p:cNvSpPr/>
          <p:nvPr/>
        </p:nvSpPr>
        <p:spPr>
          <a:xfrm>
            <a:off x="4709159" y="868680"/>
            <a:ext cx="4160521" cy="384049"/>
          </a:xfrm>
          <a:prstGeom prst="rect">
            <a:avLst/>
          </a:prstGeom>
          <a:solidFill>
            <a:srgbClr val="B45309"/>
          </a:solidFill>
          <a:ln w="12700">
            <a:solidFill>
              <a:srgbClr val="B45309"/>
            </a:solidFill>
          </a:ln>
        </p:spPr>
        <p:txBody>
          <a:bodyPr lIns="45719" rIns="45719"/>
          <a:lstStyle/>
          <a:p>
            <a:pPr/>
          </a:p>
        </p:txBody>
      </p:sp>
      <p:sp>
        <p:nvSpPr>
          <p:cNvPr id="478" name="Text 18"/>
          <p:cNvSpPr txBox="1"/>
          <p:nvPr/>
        </p:nvSpPr>
        <p:spPr>
          <a:xfrm>
            <a:off x="4818888" y="965454"/>
            <a:ext cx="3959353"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latin typeface="Cambria Bold"/>
                <a:ea typeface="Cambria Bold"/>
                <a:cs typeface="Cambria Bold"/>
                <a:sym typeface="Cambria Bold"/>
              </a:defRPr>
            </a:lvl1pPr>
          </a:lstStyle>
          <a:p>
            <a:pPr/>
            <a:r>
              <a:t>Why passkeys are more secure</a:t>
            </a:r>
          </a:p>
        </p:txBody>
      </p:sp>
      <p:sp>
        <p:nvSpPr>
          <p:cNvPr id="479" name="Shape 19"/>
          <p:cNvSpPr/>
          <p:nvPr/>
        </p:nvSpPr>
        <p:spPr>
          <a:xfrm>
            <a:off x="4709159" y="1353311"/>
            <a:ext cx="4160521" cy="804673"/>
          </a:xfrm>
          <a:prstGeom prst="rect">
            <a:avLst/>
          </a:prstGeom>
          <a:solidFill>
            <a:srgbClr val="FFFFFF"/>
          </a:solidFill>
          <a:ln w="6350">
            <a:solidFill>
              <a:srgbClr val="E5E7EB"/>
            </a:solidFill>
          </a:ln>
        </p:spPr>
        <p:txBody>
          <a:bodyPr lIns="45719" rIns="45719"/>
          <a:lstStyle/>
          <a:p>
            <a:pPr/>
          </a:p>
        </p:txBody>
      </p:sp>
      <p:pic>
        <p:nvPicPr>
          <p:cNvPr id="480" name="Image 1" descr="Image 1"/>
          <p:cNvPicPr>
            <a:picLocks noChangeAspect="1"/>
          </p:cNvPicPr>
          <p:nvPr/>
        </p:nvPicPr>
        <p:blipFill>
          <a:blip r:embed="rId4">
            <a:extLst/>
          </a:blip>
          <a:stretch>
            <a:fillRect/>
          </a:stretch>
        </p:blipFill>
        <p:spPr>
          <a:xfrm>
            <a:off x="4828032" y="1554480"/>
            <a:ext cx="365761" cy="365761"/>
          </a:xfrm>
          <a:prstGeom prst="rect">
            <a:avLst/>
          </a:prstGeom>
          <a:ln w="12700">
            <a:miter lim="400000"/>
          </a:ln>
        </p:spPr>
      </p:pic>
      <p:sp>
        <p:nvSpPr>
          <p:cNvPr id="481" name="Text 20"/>
          <p:cNvSpPr txBox="1"/>
          <p:nvPr/>
        </p:nvSpPr>
        <p:spPr>
          <a:xfrm>
            <a:off x="5285232" y="1590547"/>
            <a:ext cx="3493009"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Cannot be phished - the passkey only works on the genuine website, not on a fake login page</a:t>
            </a:r>
          </a:p>
        </p:txBody>
      </p:sp>
      <p:sp>
        <p:nvSpPr>
          <p:cNvPr id="482" name="Shape 21"/>
          <p:cNvSpPr/>
          <p:nvPr/>
        </p:nvSpPr>
        <p:spPr>
          <a:xfrm>
            <a:off x="4709159" y="2240279"/>
            <a:ext cx="4160521" cy="804673"/>
          </a:xfrm>
          <a:prstGeom prst="rect">
            <a:avLst/>
          </a:prstGeom>
          <a:solidFill>
            <a:srgbClr val="F8F9FA"/>
          </a:solidFill>
          <a:ln w="6350">
            <a:solidFill>
              <a:srgbClr val="E5E7EB"/>
            </a:solidFill>
          </a:ln>
        </p:spPr>
        <p:txBody>
          <a:bodyPr lIns="45719" rIns="45719"/>
          <a:lstStyle/>
          <a:p>
            <a:pPr/>
          </a:p>
        </p:txBody>
      </p:sp>
      <p:pic>
        <p:nvPicPr>
          <p:cNvPr id="483" name="Image 2" descr="Image 2"/>
          <p:cNvPicPr>
            <a:picLocks noChangeAspect="1"/>
          </p:cNvPicPr>
          <p:nvPr/>
        </p:nvPicPr>
        <p:blipFill>
          <a:blip r:embed="rId4">
            <a:extLst/>
          </a:blip>
          <a:stretch>
            <a:fillRect/>
          </a:stretch>
        </p:blipFill>
        <p:spPr>
          <a:xfrm>
            <a:off x="4828032" y="2441448"/>
            <a:ext cx="365761" cy="365761"/>
          </a:xfrm>
          <a:prstGeom prst="rect">
            <a:avLst/>
          </a:prstGeom>
          <a:ln w="12700">
            <a:miter lim="400000"/>
          </a:ln>
        </p:spPr>
      </p:pic>
      <p:sp>
        <p:nvSpPr>
          <p:cNvPr id="484" name="Text 22"/>
          <p:cNvSpPr txBox="1"/>
          <p:nvPr/>
        </p:nvSpPr>
        <p:spPr>
          <a:xfrm>
            <a:off x="5285232" y="2477515"/>
            <a:ext cx="3493009"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Cannot be stolen in a data breach - the private key never leaves your device</a:t>
            </a:r>
          </a:p>
        </p:txBody>
      </p:sp>
      <p:sp>
        <p:nvSpPr>
          <p:cNvPr id="485" name="Shape 23"/>
          <p:cNvSpPr/>
          <p:nvPr/>
        </p:nvSpPr>
        <p:spPr>
          <a:xfrm>
            <a:off x="4709159" y="3127248"/>
            <a:ext cx="4160521" cy="804673"/>
          </a:xfrm>
          <a:prstGeom prst="rect">
            <a:avLst/>
          </a:prstGeom>
          <a:solidFill>
            <a:srgbClr val="FFFFFF"/>
          </a:solidFill>
          <a:ln w="6350">
            <a:solidFill>
              <a:srgbClr val="E5E7EB"/>
            </a:solidFill>
          </a:ln>
        </p:spPr>
        <p:txBody>
          <a:bodyPr lIns="45719" rIns="45719"/>
          <a:lstStyle/>
          <a:p>
            <a:pPr/>
          </a:p>
        </p:txBody>
      </p:sp>
      <p:pic>
        <p:nvPicPr>
          <p:cNvPr id="486" name="Image 3" descr="Image 3"/>
          <p:cNvPicPr>
            <a:picLocks noChangeAspect="1"/>
          </p:cNvPicPr>
          <p:nvPr/>
        </p:nvPicPr>
        <p:blipFill>
          <a:blip r:embed="rId4">
            <a:extLst/>
          </a:blip>
          <a:stretch>
            <a:fillRect/>
          </a:stretch>
        </p:blipFill>
        <p:spPr>
          <a:xfrm>
            <a:off x="4828032" y="3328415"/>
            <a:ext cx="365761" cy="365761"/>
          </a:xfrm>
          <a:prstGeom prst="rect">
            <a:avLst/>
          </a:prstGeom>
          <a:ln w="12700">
            <a:miter lim="400000"/>
          </a:ln>
        </p:spPr>
      </p:pic>
      <p:sp>
        <p:nvSpPr>
          <p:cNvPr id="487" name="Text 24"/>
          <p:cNvSpPr txBox="1"/>
          <p:nvPr/>
        </p:nvSpPr>
        <p:spPr>
          <a:xfrm>
            <a:off x="5285232" y="3447034"/>
            <a:ext cx="3493009"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Cannot be guessed - there is no password to crack or reuse</a:t>
            </a:r>
          </a:p>
        </p:txBody>
      </p:sp>
      <p:sp>
        <p:nvSpPr>
          <p:cNvPr id="488" name="Shape 25"/>
          <p:cNvSpPr/>
          <p:nvPr/>
        </p:nvSpPr>
        <p:spPr>
          <a:xfrm>
            <a:off x="4709159" y="4014215"/>
            <a:ext cx="4160521" cy="804673"/>
          </a:xfrm>
          <a:prstGeom prst="rect">
            <a:avLst/>
          </a:prstGeom>
          <a:solidFill>
            <a:srgbClr val="F8F9FA"/>
          </a:solidFill>
          <a:ln w="6350">
            <a:solidFill>
              <a:srgbClr val="E5E7EB"/>
            </a:solidFill>
          </a:ln>
        </p:spPr>
        <p:txBody>
          <a:bodyPr lIns="45719" rIns="45719"/>
          <a:lstStyle/>
          <a:p>
            <a:pPr/>
          </a:p>
        </p:txBody>
      </p:sp>
      <p:pic>
        <p:nvPicPr>
          <p:cNvPr id="489" name="Image 4" descr="Image 4"/>
          <p:cNvPicPr>
            <a:picLocks noChangeAspect="1"/>
          </p:cNvPicPr>
          <p:nvPr/>
        </p:nvPicPr>
        <p:blipFill>
          <a:blip r:embed="rId4">
            <a:extLst/>
          </a:blip>
          <a:stretch>
            <a:fillRect/>
          </a:stretch>
        </p:blipFill>
        <p:spPr>
          <a:xfrm>
            <a:off x="4828032" y="4215384"/>
            <a:ext cx="365761" cy="365761"/>
          </a:xfrm>
          <a:prstGeom prst="rect">
            <a:avLst/>
          </a:prstGeom>
          <a:ln w="12700">
            <a:miter lim="400000"/>
          </a:ln>
        </p:spPr>
      </p:pic>
      <p:sp>
        <p:nvSpPr>
          <p:cNvPr id="490" name="Text 26"/>
          <p:cNvSpPr txBox="1"/>
          <p:nvPr/>
        </p:nvSpPr>
        <p:spPr>
          <a:xfrm>
            <a:off x="5285232" y="4334001"/>
            <a:ext cx="3493009"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Easier to use - no password to remember, no code to enter</a:t>
            </a:r>
          </a:p>
        </p:txBody>
      </p:sp>
      <p:sp>
        <p:nvSpPr>
          <p:cNvPr id="491" name="Shape 27"/>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492" name="Text 28"/>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493" name="Text 29"/>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Passkeys - Explained</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497" name="Shape 0"/>
          <p:cNvSpPr/>
          <p:nvPr/>
        </p:nvSpPr>
        <p:spPr>
          <a:xfrm>
            <a:off x="0" y="0"/>
            <a:ext cx="9144000" cy="685800"/>
          </a:xfrm>
          <a:prstGeom prst="rect">
            <a:avLst/>
          </a:prstGeom>
          <a:solidFill>
            <a:srgbClr val="1A2E4A"/>
          </a:solidFill>
          <a:ln w="12700">
            <a:solidFill>
              <a:srgbClr val="1A2E4A"/>
            </a:solidFill>
          </a:ln>
        </p:spPr>
        <p:txBody>
          <a:bodyPr lIns="45719" rIns="45719"/>
          <a:lstStyle/>
          <a:p>
            <a:pPr/>
          </a:p>
        </p:txBody>
      </p:sp>
      <p:pic>
        <p:nvPicPr>
          <p:cNvPr id="498"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499"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Authentication Methods Compared</a:t>
            </a:r>
          </a:p>
        </p:txBody>
      </p:sp>
      <p:sp>
        <p:nvSpPr>
          <p:cNvPr id="500" name="Shape 2"/>
          <p:cNvSpPr/>
          <p:nvPr/>
        </p:nvSpPr>
        <p:spPr>
          <a:xfrm>
            <a:off x="274320" y="822960"/>
            <a:ext cx="8595360" cy="96012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01" name="Shape 3"/>
          <p:cNvSpPr/>
          <p:nvPr/>
        </p:nvSpPr>
        <p:spPr>
          <a:xfrm>
            <a:off x="274320" y="822960"/>
            <a:ext cx="128017" cy="960121"/>
          </a:xfrm>
          <a:prstGeom prst="rect">
            <a:avLst/>
          </a:prstGeom>
          <a:solidFill>
            <a:srgbClr val="DC2626"/>
          </a:solidFill>
          <a:ln w="12700">
            <a:solidFill>
              <a:srgbClr val="DC2626"/>
            </a:solidFill>
          </a:ln>
        </p:spPr>
        <p:txBody>
          <a:bodyPr lIns="45719" rIns="45719"/>
          <a:lstStyle/>
          <a:p>
            <a:pPr/>
          </a:p>
        </p:txBody>
      </p:sp>
      <p:sp>
        <p:nvSpPr>
          <p:cNvPr id="502" name="Shape 4"/>
          <p:cNvSpPr/>
          <p:nvPr/>
        </p:nvSpPr>
        <p:spPr>
          <a:xfrm>
            <a:off x="502919" y="1069847"/>
            <a:ext cx="457201" cy="457201"/>
          </a:xfrm>
          <a:prstGeom prst="ellipse">
            <a:avLst/>
          </a:prstGeom>
          <a:solidFill>
            <a:srgbClr val="DC2626"/>
          </a:solidFill>
          <a:ln w="12700">
            <a:solidFill>
              <a:srgbClr val="DC2626"/>
            </a:solidFill>
          </a:ln>
        </p:spPr>
        <p:txBody>
          <a:bodyPr lIns="45719" rIns="45719"/>
          <a:lstStyle/>
          <a:p>
            <a:pPr/>
          </a:p>
        </p:txBody>
      </p:sp>
      <p:pic>
        <p:nvPicPr>
          <p:cNvPr id="503" name="Image 1" descr="Image 1"/>
          <p:cNvPicPr>
            <a:picLocks noChangeAspect="1"/>
          </p:cNvPicPr>
          <p:nvPr/>
        </p:nvPicPr>
        <p:blipFill>
          <a:blip r:embed="rId4">
            <a:extLst/>
          </a:blip>
          <a:stretch>
            <a:fillRect/>
          </a:stretch>
        </p:blipFill>
        <p:spPr>
          <a:xfrm>
            <a:off x="594359" y="1161288"/>
            <a:ext cx="274321" cy="274321"/>
          </a:xfrm>
          <a:prstGeom prst="rect">
            <a:avLst/>
          </a:prstGeom>
          <a:ln w="12700">
            <a:miter lim="400000"/>
          </a:ln>
        </p:spPr>
      </p:pic>
      <p:sp>
        <p:nvSpPr>
          <p:cNvPr id="504" name="Shape 5"/>
          <p:cNvSpPr/>
          <p:nvPr/>
        </p:nvSpPr>
        <p:spPr>
          <a:xfrm>
            <a:off x="1097280" y="1143000"/>
            <a:ext cx="777241" cy="274321"/>
          </a:xfrm>
          <a:prstGeom prst="rect">
            <a:avLst/>
          </a:prstGeom>
          <a:solidFill>
            <a:srgbClr val="DC2626"/>
          </a:solidFill>
          <a:ln w="12700">
            <a:solidFill>
              <a:srgbClr val="DC2626"/>
            </a:solidFill>
          </a:ln>
        </p:spPr>
        <p:txBody>
          <a:bodyPr lIns="45719" rIns="45719"/>
          <a:lstStyle/>
          <a:p>
            <a:pPr/>
          </a:p>
        </p:txBody>
      </p:sp>
      <p:sp>
        <p:nvSpPr>
          <p:cNvPr id="505" name="Text 6"/>
          <p:cNvSpPr txBox="1"/>
          <p:nvPr/>
        </p:nvSpPr>
        <p:spPr>
          <a:xfrm>
            <a:off x="1097280" y="1197610"/>
            <a:ext cx="77724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Weak</a:t>
            </a:r>
          </a:p>
        </p:txBody>
      </p:sp>
      <p:sp>
        <p:nvSpPr>
          <p:cNvPr id="506" name="Text 7"/>
          <p:cNvSpPr txBox="1"/>
          <p:nvPr/>
        </p:nvSpPr>
        <p:spPr>
          <a:xfrm>
            <a:off x="1965960" y="965453"/>
            <a:ext cx="292608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Password only</a:t>
            </a:r>
          </a:p>
        </p:txBody>
      </p:sp>
      <p:sp>
        <p:nvSpPr>
          <p:cNvPr id="507" name="Text 8"/>
          <p:cNvSpPr txBox="1"/>
          <p:nvPr/>
        </p:nvSpPr>
        <p:spPr>
          <a:xfrm>
            <a:off x="1965960" y="1316227"/>
            <a:ext cx="292608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 single text string that can be guessed, stolen, or reused across sites.</a:t>
            </a:r>
          </a:p>
        </p:txBody>
      </p:sp>
      <p:sp>
        <p:nvSpPr>
          <p:cNvPr id="508" name="Shape 9"/>
          <p:cNvSpPr/>
          <p:nvPr/>
        </p:nvSpPr>
        <p:spPr>
          <a:xfrm>
            <a:off x="5029200" y="896111"/>
            <a:ext cx="3749041" cy="804673"/>
          </a:xfrm>
          <a:prstGeom prst="rect">
            <a:avLst/>
          </a:prstGeom>
          <a:solidFill>
            <a:srgbClr val="F8F9FA"/>
          </a:solidFill>
          <a:ln w="3810">
            <a:solidFill>
              <a:srgbClr val="E5E7EB"/>
            </a:solidFill>
          </a:ln>
        </p:spPr>
        <p:txBody>
          <a:bodyPr lIns="45719" rIns="45719"/>
          <a:lstStyle/>
          <a:p>
            <a:pPr/>
          </a:p>
        </p:txBody>
      </p:sp>
      <p:sp>
        <p:nvSpPr>
          <p:cNvPr id="509" name="Text 10"/>
          <p:cNvSpPr txBox="1"/>
          <p:nvPr/>
        </p:nvSpPr>
        <p:spPr>
          <a:xfrm>
            <a:off x="5138928" y="1133347"/>
            <a:ext cx="3547872"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The baseline. Always use a strong, unique password - but a password alone is not sufficient for important accounts.</a:t>
            </a:r>
          </a:p>
        </p:txBody>
      </p:sp>
      <p:sp>
        <p:nvSpPr>
          <p:cNvPr id="510" name="Shape 11"/>
          <p:cNvSpPr/>
          <p:nvPr/>
        </p:nvSpPr>
        <p:spPr>
          <a:xfrm>
            <a:off x="274320" y="1847088"/>
            <a:ext cx="8595360" cy="96012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11" name="Shape 12"/>
          <p:cNvSpPr/>
          <p:nvPr/>
        </p:nvSpPr>
        <p:spPr>
          <a:xfrm>
            <a:off x="274320" y="1847088"/>
            <a:ext cx="128017" cy="960121"/>
          </a:xfrm>
          <a:prstGeom prst="rect">
            <a:avLst/>
          </a:prstGeom>
          <a:solidFill>
            <a:srgbClr val="D97706"/>
          </a:solidFill>
          <a:ln w="12700">
            <a:solidFill>
              <a:srgbClr val="D97706"/>
            </a:solidFill>
          </a:ln>
        </p:spPr>
        <p:txBody>
          <a:bodyPr lIns="45719" rIns="45719"/>
          <a:lstStyle/>
          <a:p>
            <a:pPr/>
          </a:p>
        </p:txBody>
      </p:sp>
      <p:sp>
        <p:nvSpPr>
          <p:cNvPr id="512" name="Shape 13"/>
          <p:cNvSpPr/>
          <p:nvPr/>
        </p:nvSpPr>
        <p:spPr>
          <a:xfrm>
            <a:off x="502919" y="2093976"/>
            <a:ext cx="457201" cy="457201"/>
          </a:xfrm>
          <a:prstGeom prst="ellipse">
            <a:avLst/>
          </a:prstGeom>
          <a:solidFill>
            <a:srgbClr val="D97706"/>
          </a:solidFill>
          <a:ln w="12700">
            <a:solidFill>
              <a:srgbClr val="D97706"/>
            </a:solidFill>
          </a:ln>
        </p:spPr>
        <p:txBody>
          <a:bodyPr lIns="45719" rIns="45719"/>
          <a:lstStyle/>
          <a:p>
            <a:pPr/>
          </a:p>
        </p:txBody>
      </p:sp>
      <p:pic>
        <p:nvPicPr>
          <p:cNvPr id="513" name="Image 2" descr="Image 2"/>
          <p:cNvPicPr>
            <a:picLocks noChangeAspect="1"/>
          </p:cNvPicPr>
          <p:nvPr/>
        </p:nvPicPr>
        <p:blipFill>
          <a:blip r:embed="rId5">
            <a:extLst/>
          </a:blip>
          <a:stretch>
            <a:fillRect/>
          </a:stretch>
        </p:blipFill>
        <p:spPr>
          <a:xfrm>
            <a:off x="594359" y="2185416"/>
            <a:ext cx="274321" cy="274321"/>
          </a:xfrm>
          <a:prstGeom prst="rect">
            <a:avLst/>
          </a:prstGeom>
          <a:ln w="12700">
            <a:miter lim="400000"/>
          </a:ln>
        </p:spPr>
      </p:pic>
      <p:sp>
        <p:nvSpPr>
          <p:cNvPr id="514" name="Shape 14"/>
          <p:cNvSpPr/>
          <p:nvPr/>
        </p:nvSpPr>
        <p:spPr>
          <a:xfrm>
            <a:off x="1097280" y="2167127"/>
            <a:ext cx="777241" cy="274321"/>
          </a:xfrm>
          <a:prstGeom prst="rect">
            <a:avLst/>
          </a:prstGeom>
          <a:solidFill>
            <a:srgbClr val="D97706"/>
          </a:solidFill>
          <a:ln w="12700">
            <a:solidFill>
              <a:srgbClr val="D97706"/>
            </a:solidFill>
          </a:ln>
        </p:spPr>
        <p:txBody>
          <a:bodyPr lIns="45719" rIns="45719"/>
          <a:lstStyle/>
          <a:p>
            <a:pPr/>
          </a:p>
        </p:txBody>
      </p:sp>
      <p:sp>
        <p:nvSpPr>
          <p:cNvPr id="515" name="Text 15"/>
          <p:cNvSpPr txBox="1"/>
          <p:nvPr/>
        </p:nvSpPr>
        <p:spPr>
          <a:xfrm>
            <a:off x="1097280" y="2221738"/>
            <a:ext cx="77724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Good</a:t>
            </a:r>
          </a:p>
        </p:txBody>
      </p:sp>
      <p:sp>
        <p:nvSpPr>
          <p:cNvPr id="516" name="Text 16"/>
          <p:cNvSpPr txBox="1"/>
          <p:nvPr/>
        </p:nvSpPr>
        <p:spPr>
          <a:xfrm>
            <a:off x="1965960" y="1989582"/>
            <a:ext cx="292608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Password + SMS code</a:t>
            </a:r>
          </a:p>
        </p:txBody>
      </p:sp>
      <p:sp>
        <p:nvSpPr>
          <p:cNvPr id="517" name="Text 17"/>
          <p:cNvSpPr txBox="1"/>
          <p:nvPr/>
        </p:nvSpPr>
        <p:spPr>
          <a:xfrm>
            <a:off x="1965960" y="2340355"/>
            <a:ext cx="292608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 code is sent to your mobile number after you enter your password.</a:t>
            </a:r>
          </a:p>
        </p:txBody>
      </p:sp>
      <p:sp>
        <p:nvSpPr>
          <p:cNvPr id="518" name="Shape 18"/>
          <p:cNvSpPr/>
          <p:nvPr/>
        </p:nvSpPr>
        <p:spPr>
          <a:xfrm>
            <a:off x="5029200" y="1920239"/>
            <a:ext cx="3749041" cy="804673"/>
          </a:xfrm>
          <a:prstGeom prst="rect">
            <a:avLst/>
          </a:prstGeom>
          <a:solidFill>
            <a:srgbClr val="F8F9FA"/>
          </a:solidFill>
          <a:ln w="3810">
            <a:solidFill>
              <a:srgbClr val="E5E7EB"/>
            </a:solidFill>
          </a:ln>
        </p:spPr>
        <p:txBody>
          <a:bodyPr lIns="45719" rIns="45719"/>
          <a:lstStyle/>
          <a:p>
            <a:pPr/>
          </a:p>
        </p:txBody>
      </p:sp>
      <p:sp>
        <p:nvSpPr>
          <p:cNvPr id="519" name="Text 19"/>
          <p:cNvSpPr txBox="1"/>
          <p:nvPr/>
        </p:nvSpPr>
        <p:spPr>
          <a:xfrm>
            <a:off x="5138928" y="2157475"/>
            <a:ext cx="3547872"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 significant improvement. Can be intercepted in rare SIM-swap attacks. Simple to set up and far better than a password alone.</a:t>
            </a:r>
          </a:p>
        </p:txBody>
      </p:sp>
      <p:sp>
        <p:nvSpPr>
          <p:cNvPr id="520" name="Shape 20"/>
          <p:cNvSpPr/>
          <p:nvPr/>
        </p:nvSpPr>
        <p:spPr>
          <a:xfrm>
            <a:off x="274320" y="2871216"/>
            <a:ext cx="8595360" cy="96012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21" name="Shape 21"/>
          <p:cNvSpPr/>
          <p:nvPr/>
        </p:nvSpPr>
        <p:spPr>
          <a:xfrm>
            <a:off x="274320" y="2871216"/>
            <a:ext cx="128017" cy="960121"/>
          </a:xfrm>
          <a:prstGeom prst="rect">
            <a:avLst/>
          </a:prstGeom>
          <a:solidFill>
            <a:srgbClr val="0369A1"/>
          </a:solidFill>
          <a:ln w="12700">
            <a:solidFill>
              <a:srgbClr val="0369A1"/>
            </a:solidFill>
          </a:ln>
        </p:spPr>
        <p:txBody>
          <a:bodyPr lIns="45719" rIns="45719"/>
          <a:lstStyle/>
          <a:p>
            <a:pPr/>
          </a:p>
        </p:txBody>
      </p:sp>
      <p:sp>
        <p:nvSpPr>
          <p:cNvPr id="522" name="Shape 22"/>
          <p:cNvSpPr/>
          <p:nvPr/>
        </p:nvSpPr>
        <p:spPr>
          <a:xfrm>
            <a:off x="502919" y="3118104"/>
            <a:ext cx="457201" cy="457201"/>
          </a:xfrm>
          <a:prstGeom prst="ellipse">
            <a:avLst/>
          </a:prstGeom>
          <a:solidFill>
            <a:srgbClr val="0369A1"/>
          </a:solidFill>
          <a:ln w="12700">
            <a:solidFill>
              <a:srgbClr val="0369A1"/>
            </a:solidFill>
          </a:ln>
        </p:spPr>
        <p:txBody>
          <a:bodyPr lIns="45719" rIns="45719"/>
          <a:lstStyle/>
          <a:p>
            <a:pPr/>
          </a:p>
        </p:txBody>
      </p:sp>
      <p:pic>
        <p:nvPicPr>
          <p:cNvPr id="523" name="Image 3" descr="Image 3"/>
          <p:cNvPicPr>
            <a:picLocks noChangeAspect="1"/>
          </p:cNvPicPr>
          <p:nvPr/>
        </p:nvPicPr>
        <p:blipFill>
          <a:blip r:embed="rId3">
            <a:extLst/>
          </a:blip>
          <a:stretch>
            <a:fillRect/>
          </a:stretch>
        </p:blipFill>
        <p:spPr>
          <a:xfrm>
            <a:off x="594359" y="3209544"/>
            <a:ext cx="274321" cy="274321"/>
          </a:xfrm>
          <a:prstGeom prst="rect">
            <a:avLst/>
          </a:prstGeom>
          <a:ln w="12700">
            <a:miter lim="400000"/>
          </a:ln>
        </p:spPr>
      </p:pic>
      <p:sp>
        <p:nvSpPr>
          <p:cNvPr id="524" name="Shape 23"/>
          <p:cNvSpPr/>
          <p:nvPr/>
        </p:nvSpPr>
        <p:spPr>
          <a:xfrm>
            <a:off x="1097280" y="3191255"/>
            <a:ext cx="777241" cy="274321"/>
          </a:xfrm>
          <a:prstGeom prst="rect">
            <a:avLst/>
          </a:prstGeom>
          <a:solidFill>
            <a:srgbClr val="0369A1"/>
          </a:solidFill>
          <a:ln w="12700">
            <a:solidFill>
              <a:srgbClr val="0369A1"/>
            </a:solidFill>
          </a:ln>
        </p:spPr>
        <p:txBody>
          <a:bodyPr lIns="45719" rIns="45719"/>
          <a:lstStyle/>
          <a:p>
            <a:pPr/>
          </a:p>
        </p:txBody>
      </p:sp>
      <p:sp>
        <p:nvSpPr>
          <p:cNvPr id="525" name="Text 24"/>
          <p:cNvSpPr txBox="1"/>
          <p:nvPr/>
        </p:nvSpPr>
        <p:spPr>
          <a:xfrm>
            <a:off x="1097280" y="3245865"/>
            <a:ext cx="77724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Better</a:t>
            </a:r>
          </a:p>
        </p:txBody>
      </p:sp>
      <p:sp>
        <p:nvSpPr>
          <p:cNvPr id="526" name="Text 25"/>
          <p:cNvSpPr txBox="1"/>
          <p:nvPr/>
        </p:nvSpPr>
        <p:spPr>
          <a:xfrm>
            <a:off x="1965960" y="3013710"/>
            <a:ext cx="292608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Password + Authenticator app</a:t>
            </a:r>
          </a:p>
        </p:txBody>
      </p:sp>
      <p:sp>
        <p:nvSpPr>
          <p:cNvPr id="527" name="Text 26"/>
          <p:cNvSpPr txBox="1"/>
          <p:nvPr/>
        </p:nvSpPr>
        <p:spPr>
          <a:xfrm>
            <a:off x="1965960" y="3364484"/>
            <a:ext cx="292608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An app generates a fresh six-digit code every 30 seconds. No SMS involved.</a:t>
            </a:r>
          </a:p>
        </p:txBody>
      </p:sp>
      <p:sp>
        <p:nvSpPr>
          <p:cNvPr id="528" name="Shape 27"/>
          <p:cNvSpPr/>
          <p:nvPr/>
        </p:nvSpPr>
        <p:spPr>
          <a:xfrm>
            <a:off x="5029200" y="2944367"/>
            <a:ext cx="3749041" cy="804673"/>
          </a:xfrm>
          <a:prstGeom prst="rect">
            <a:avLst/>
          </a:prstGeom>
          <a:solidFill>
            <a:srgbClr val="F8F9FA"/>
          </a:solidFill>
          <a:ln w="3810">
            <a:solidFill>
              <a:srgbClr val="E5E7EB"/>
            </a:solidFill>
          </a:ln>
        </p:spPr>
        <p:txBody>
          <a:bodyPr lIns="45719" rIns="45719"/>
          <a:lstStyle/>
          <a:p>
            <a:pPr/>
          </a:p>
        </p:txBody>
      </p:sp>
      <p:sp>
        <p:nvSpPr>
          <p:cNvPr id="529" name="Text 28"/>
          <p:cNvSpPr txBox="1"/>
          <p:nvPr/>
        </p:nvSpPr>
        <p:spPr>
          <a:xfrm>
            <a:off x="5138928" y="3181603"/>
            <a:ext cx="3547872"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The recommended choice for members who are not yet using passkeys. Not vulnerable to SIM-swap attacks.</a:t>
            </a:r>
          </a:p>
        </p:txBody>
      </p:sp>
      <p:sp>
        <p:nvSpPr>
          <p:cNvPr id="530" name="Shape 29"/>
          <p:cNvSpPr/>
          <p:nvPr/>
        </p:nvSpPr>
        <p:spPr>
          <a:xfrm>
            <a:off x="274320" y="3895344"/>
            <a:ext cx="8595360" cy="960120"/>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31" name="Shape 30"/>
          <p:cNvSpPr/>
          <p:nvPr/>
        </p:nvSpPr>
        <p:spPr>
          <a:xfrm>
            <a:off x="274320" y="3895344"/>
            <a:ext cx="128017" cy="960120"/>
          </a:xfrm>
          <a:prstGeom prst="rect">
            <a:avLst/>
          </a:prstGeom>
          <a:solidFill>
            <a:srgbClr val="15803D"/>
          </a:solidFill>
          <a:ln w="12700">
            <a:solidFill>
              <a:srgbClr val="15803D"/>
            </a:solidFill>
          </a:ln>
        </p:spPr>
        <p:txBody>
          <a:bodyPr lIns="45719" rIns="45719"/>
          <a:lstStyle/>
          <a:p>
            <a:pPr/>
          </a:p>
        </p:txBody>
      </p:sp>
      <p:sp>
        <p:nvSpPr>
          <p:cNvPr id="532" name="Shape 31"/>
          <p:cNvSpPr/>
          <p:nvPr/>
        </p:nvSpPr>
        <p:spPr>
          <a:xfrm>
            <a:off x="502919" y="4142232"/>
            <a:ext cx="457201" cy="457201"/>
          </a:xfrm>
          <a:prstGeom prst="ellipse">
            <a:avLst/>
          </a:prstGeom>
          <a:solidFill>
            <a:srgbClr val="15803D"/>
          </a:solidFill>
          <a:ln w="12700">
            <a:solidFill>
              <a:srgbClr val="15803D"/>
            </a:solidFill>
          </a:ln>
        </p:spPr>
        <p:txBody>
          <a:bodyPr lIns="45719" rIns="45719"/>
          <a:lstStyle/>
          <a:p>
            <a:pPr/>
          </a:p>
        </p:txBody>
      </p:sp>
      <p:pic>
        <p:nvPicPr>
          <p:cNvPr id="533" name="Image 4" descr="Image 4"/>
          <p:cNvPicPr>
            <a:picLocks noChangeAspect="1"/>
          </p:cNvPicPr>
          <p:nvPr/>
        </p:nvPicPr>
        <p:blipFill>
          <a:blip r:embed="rId6">
            <a:extLst/>
          </a:blip>
          <a:stretch>
            <a:fillRect/>
          </a:stretch>
        </p:blipFill>
        <p:spPr>
          <a:xfrm>
            <a:off x="594359" y="4233671"/>
            <a:ext cx="274321" cy="274321"/>
          </a:xfrm>
          <a:prstGeom prst="rect">
            <a:avLst/>
          </a:prstGeom>
          <a:ln w="12700">
            <a:miter lim="400000"/>
          </a:ln>
        </p:spPr>
      </p:pic>
      <p:sp>
        <p:nvSpPr>
          <p:cNvPr id="534" name="Shape 32"/>
          <p:cNvSpPr/>
          <p:nvPr/>
        </p:nvSpPr>
        <p:spPr>
          <a:xfrm>
            <a:off x="1097280" y="4215384"/>
            <a:ext cx="777241" cy="274321"/>
          </a:xfrm>
          <a:prstGeom prst="rect">
            <a:avLst/>
          </a:prstGeom>
          <a:solidFill>
            <a:srgbClr val="15803D"/>
          </a:solidFill>
          <a:ln w="12700">
            <a:solidFill>
              <a:srgbClr val="15803D"/>
            </a:solidFill>
          </a:ln>
        </p:spPr>
        <p:txBody>
          <a:bodyPr lIns="45719" rIns="45719"/>
          <a:lstStyle/>
          <a:p>
            <a:pPr/>
          </a:p>
        </p:txBody>
      </p:sp>
      <p:sp>
        <p:nvSpPr>
          <p:cNvPr id="535" name="Text 33"/>
          <p:cNvSpPr txBox="1"/>
          <p:nvPr/>
        </p:nvSpPr>
        <p:spPr>
          <a:xfrm>
            <a:off x="1097280" y="4269994"/>
            <a:ext cx="77724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Best</a:t>
            </a:r>
          </a:p>
        </p:txBody>
      </p:sp>
      <p:sp>
        <p:nvSpPr>
          <p:cNvPr id="536" name="Text 34"/>
          <p:cNvSpPr txBox="1"/>
          <p:nvPr/>
        </p:nvSpPr>
        <p:spPr>
          <a:xfrm>
            <a:off x="1965960" y="4037838"/>
            <a:ext cx="292608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Passkey</a:t>
            </a:r>
          </a:p>
        </p:txBody>
      </p:sp>
      <p:sp>
        <p:nvSpPr>
          <p:cNvPr id="537" name="Text 35"/>
          <p:cNvSpPr txBox="1"/>
          <p:nvPr/>
        </p:nvSpPr>
        <p:spPr>
          <a:xfrm>
            <a:off x="1965960" y="4388611"/>
            <a:ext cx="292608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Device unlock (fingerprint, face, or PIN) confirms identity. No password. No code.</a:t>
            </a:r>
          </a:p>
        </p:txBody>
      </p:sp>
      <p:sp>
        <p:nvSpPr>
          <p:cNvPr id="538" name="Shape 36"/>
          <p:cNvSpPr/>
          <p:nvPr/>
        </p:nvSpPr>
        <p:spPr>
          <a:xfrm>
            <a:off x="5029200" y="3968496"/>
            <a:ext cx="3749041" cy="804673"/>
          </a:xfrm>
          <a:prstGeom prst="rect">
            <a:avLst/>
          </a:prstGeom>
          <a:solidFill>
            <a:srgbClr val="F8F9FA"/>
          </a:solidFill>
          <a:ln w="3810">
            <a:solidFill>
              <a:srgbClr val="E5E7EB"/>
            </a:solidFill>
          </a:ln>
        </p:spPr>
        <p:txBody>
          <a:bodyPr lIns="45719" rIns="45719"/>
          <a:lstStyle/>
          <a:p>
            <a:pPr/>
          </a:p>
        </p:txBody>
      </p:sp>
      <p:sp>
        <p:nvSpPr>
          <p:cNvPr id="539" name="Text 37"/>
          <p:cNvSpPr txBox="1"/>
          <p:nvPr/>
        </p:nvSpPr>
        <p:spPr>
          <a:xfrm>
            <a:off x="5138928" y="4205732"/>
            <a:ext cx="3547872"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Resistant to phishing and data breaches. Increasingly available on all four platforms. Easiest to use once set up.</a:t>
            </a:r>
          </a:p>
        </p:txBody>
      </p:sp>
      <p:sp>
        <p:nvSpPr>
          <p:cNvPr id="540" name="Shape 38"/>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541" name="Text 39"/>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542" name="Text 40"/>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Authentication Methods</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38" name="Shape 0"/>
          <p:cNvSpPr/>
          <p:nvPr/>
        </p:nvSpPr>
        <p:spPr>
          <a:xfrm>
            <a:off x="0" y="0"/>
            <a:ext cx="9144000" cy="685800"/>
          </a:xfrm>
          <a:prstGeom prst="rect">
            <a:avLst/>
          </a:prstGeom>
          <a:solidFill>
            <a:srgbClr val="1A2E4A"/>
          </a:solidFill>
          <a:ln w="12700">
            <a:solidFill>
              <a:srgbClr val="1A2E4A"/>
            </a:solidFill>
          </a:ln>
        </p:spPr>
        <p:txBody>
          <a:bodyPr lIns="45719" rIns="45719"/>
          <a:lstStyle/>
          <a:p>
            <a:pPr/>
          </a:p>
        </p:txBody>
      </p:sp>
      <p:sp>
        <p:nvSpPr>
          <p:cNvPr id="39" name="Text 1"/>
          <p:cNvSpPr txBox="1"/>
          <p:nvPr/>
        </p:nvSpPr>
        <p:spPr>
          <a:xfrm>
            <a:off x="411479" y="119380"/>
            <a:ext cx="8321041" cy="447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400">
                <a:solidFill>
                  <a:srgbClr val="FFFFFF"/>
                </a:solidFill>
                <a:latin typeface="Cambria Bold"/>
                <a:ea typeface="Cambria Bold"/>
                <a:cs typeface="Cambria Bold"/>
                <a:sym typeface="Cambria Bold"/>
              </a:defRPr>
            </a:lvl1pPr>
          </a:lstStyle>
          <a:p>
            <a:pPr/>
            <a:r>
              <a:t>Why These Settings Matter</a:t>
            </a:r>
          </a:p>
        </p:txBody>
      </p:sp>
      <p:sp>
        <p:nvSpPr>
          <p:cNvPr id="40" name="Shape 2"/>
          <p:cNvSpPr/>
          <p:nvPr/>
        </p:nvSpPr>
        <p:spPr>
          <a:xfrm>
            <a:off x="274319" y="841247"/>
            <a:ext cx="4023361" cy="379476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41" name="Shape 3"/>
          <p:cNvSpPr/>
          <p:nvPr/>
        </p:nvSpPr>
        <p:spPr>
          <a:xfrm>
            <a:off x="274319" y="841247"/>
            <a:ext cx="4023361" cy="475488"/>
          </a:xfrm>
          <a:prstGeom prst="rect">
            <a:avLst/>
          </a:prstGeom>
          <a:solidFill>
            <a:srgbClr val="2C5282"/>
          </a:solidFill>
          <a:ln w="12700">
            <a:solidFill>
              <a:srgbClr val="2C5282"/>
            </a:solidFill>
          </a:ln>
        </p:spPr>
        <p:txBody>
          <a:bodyPr lIns="45719" rIns="45719"/>
          <a:lstStyle/>
          <a:p>
            <a:pPr/>
          </a:p>
        </p:txBody>
      </p:sp>
      <p:pic>
        <p:nvPicPr>
          <p:cNvPr id="42" name="Image 0" descr="Image 0"/>
          <p:cNvPicPr>
            <a:picLocks noChangeAspect="1"/>
          </p:cNvPicPr>
          <p:nvPr/>
        </p:nvPicPr>
        <p:blipFill>
          <a:blip r:embed="rId3">
            <a:extLst/>
          </a:blip>
          <a:stretch>
            <a:fillRect/>
          </a:stretch>
        </p:blipFill>
        <p:spPr>
          <a:xfrm>
            <a:off x="438912" y="914400"/>
            <a:ext cx="329185" cy="329185"/>
          </a:xfrm>
          <a:prstGeom prst="rect">
            <a:avLst/>
          </a:prstGeom>
          <a:ln w="12700">
            <a:miter lim="400000"/>
          </a:ln>
        </p:spPr>
      </p:pic>
      <p:sp>
        <p:nvSpPr>
          <p:cNvPr id="43" name="Text 4"/>
          <p:cNvSpPr txBox="1"/>
          <p:nvPr/>
        </p:nvSpPr>
        <p:spPr>
          <a:xfrm>
            <a:off x="841247" y="971041"/>
            <a:ext cx="3291842" cy="2159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500">
                <a:solidFill>
                  <a:srgbClr val="FFFFFF"/>
                </a:solidFill>
                <a:latin typeface="Cambria Bold"/>
                <a:ea typeface="Cambria Bold"/>
                <a:cs typeface="Cambria Bold"/>
                <a:sym typeface="Cambria Bold"/>
              </a:defRPr>
            </a:lvl1pPr>
          </a:lstStyle>
          <a:p>
            <a:pPr/>
            <a:r>
              <a:t>Privacy</a:t>
            </a:r>
          </a:p>
        </p:txBody>
      </p:sp>
      <p:sp>
        <p:nvSpPr>
          <p:cNvPr id="44" name="Shape 5"/>
          <p:cNvSpPr/>
          <p:nvPr/>
        </p:nvSpPr>
        <p:spPr>
          <a:xfrm>
            <a:off x="438912" y="1490472"/>
            <a:ext cx="274321" cy="274321"/>
          </a:xfrm>
          <a:prstGeom prst="ellipse">
            <a:avLst/>
          </a:prstGeom>
          <a:solidFill>
            <a:srgbClr val="2C5282"/>
          </a:solidFill>
          <a:ln w="12700">
            <a:solidFill>
              <a:srgbClr val="2C5282"/>
            </a:solidFill>
          </a:ln>
        </p:spPr>
        <p:txBody>
          <a:bodyPr lIns="45719" rIns="45719"/>
          <a:lstStyle/>
          <a:p>
            <a:pPr/>
          </a:p>
        </p:txBody>
      </p:sp>
      <p:sp>
        <p:nvSpPr>
          <p:cNvPr id="45" name="Text 6"/>
          <p:cNvSpPr txBox="1"/>
          <p:nvPr/>
        </p:nvSpPr>
        <p:spPr>
          <a:xfrm>
            <a:off x="438912" y="1545082"/>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1</a:t>
            </a:r>
          </a:p>
        </p:txBody>
      </p:sp>
      <p:sp>
        <p:nvSpPr>
          <p:cNvPr id="46" name="Text 7"/>
          <p:cNvSpPr txBox="1"/>
          <p:nvPr/>
        </p:nvSpPr>
        <p:spPr>
          <a:xfrm>
            <a:off x="804671" y="1639316"/>
            <a:ext cx="333756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Who can see your personal information and posts</a:t>
            </a:r>
          </a:p>
        </p:txBody>
      </p:sp>
      <p:sp>
        <p:nvSpPr>
          <p:cNvPr id="47" name="Shape 8"/>
          <p:cNvSpPr/>
          <p:nvPr/>
        </p:nvSpPr>
        <p:spPr>
          <a:xfrm>
            <a:off x="438912" y="2240279"/>
            <a:ext cx="274321" cy="274321"/>
          </a:xfrm>
          <a:prstGeom prst="ellipse">
            <a:avLst/>
          </a:prstGeom>
          <a:solidFill>
            <a:srgbClr val="2C5282"/>
          </a:solidFill>
          <a:ln w="12700">
            <a:solidFill>
              <a:srgbClr val="2C5282"/>
            </a:solidFill>
          </a:ln>
        </p:spPr>
        <p:txBody>
          <a:bodyPr lIns="45719" rIns="45719"/>
          <a:lstStyle/>
          <a:p>
            <a:pPr/>
          </a:p>
        </p:txBody>
      </p:sp>
      <p:sp>
        <p:nvSpPr>
          <p:cNvPr id="48" name="Text 9"/>
          <p:cNvSpPr txBox="1"/>
          <p:nvPr/>
        </p:nvSpPr>
        <p:spPr>
          <a:xfrm>
            <a:off x="438912" y="2294889"/>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2</a:t>
            </a:r>
          </a:p>
        </p:txBody>
      </p:sp>
      <p:sp>
        <p:nvSpPr>
          <p:cNvPr id="49" name="Text 10"/>
          <p:cNvSpPr txBox="1"/>
          <p:nvPr/>
        </p:nvSpPr>
        <p:spPr>
          <a:xfrm>
            <a:off x="804671" y="2389123"/>
            <a:ext cx="333756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How your data is used to target advertising</a:t>
            </a:r>
          </a:p>
        </p:txBody>
      </p:sp>
      <p:sp>
        <p:nvSpPr>
          <p:cNvPr id="50" name="Shape 11"/>
          <p:cNvSpPr/>
          <p:nvPr/>
        </p:nvSpPr>
        <p:spPr>
          <a:xfrm>
            <a:off x="438912" y="2990088"/>
            <a:ext cx="274321" cy="274321"/>
          </a:xfrm>
          <a:prstGeom prst="ellipse">
            <a:avLst/>
          </a:prstGeom>
          <a:solidFill>
            <a:srgbClr val="2C5282"/>
          </a:solidFill>
          <a:ln w="12700">
            <a:solidFill>
              <a:srgbClr val="2C5282"/>
            </a:solidFill>
          </a:ln>
        </p:spPr>
        <p:txBody>
          <a:bodyPr lIns="45719" rIns="45719"/>
          <a:lstStyle/>
          <a:p>
            <a:pPr/>
          </a:p>
        </p:txBody>
      </p:sp>
      <p:sp>
        <p:nvSpPr>
          <p:cNvPr id="51" name="Text 12"/>
          <p:cNvSpPr txBox="1"/>
          <p:nvPr/>
        </p:nvSpPr>
        <p:spPr>
          <a:xfrm>
            <a:off x="438912" y="3044698"/>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3</a:t>
            </a:r>
          </a:p>
        </p:txBody>
      </p:sp>
      <p:sp>
        <p:nvSpPr>
          <p:cNvPr id="52" name="Text 13"/>
          <p:cNvSpPr txBox="1"/>
          <p:nvPr/>
        </p:nvSpPr>
        <p:spPr>
          <a:xfrm>
            <a:off x="804671" y="3138931"/>
            <a:ext cx="333756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What third parties can access about you</a:t>
            </a:r>
          </a:p>
        </p:txBody>
      </p:sp>
      <p:sp>
        <p:nvSpPr>
          <p:cNvPr id="53" name="Shape 14"/>
          <p:cNvSpPr/>
          <p:nvPr/>
        </p:nvSpPr>
        <p:spPr>
          <a:xfrm>
            <a:off x="438912" y="3739896"/>
            <a:ext cx="274321" cy="274321"/>
          </a:xfrm>
          <a:prstGeom prst="ellipse">
            <a:avLst/>
          </a:prstGeom>
          <a:solidFill>
            <a:srgbClr val="2C5282"/>
          </a:solidFill>
          <a:ln w="12700">
            <a:solidFill>
              <a:srgbClr val="2C5282"/>
            </a:solidFill>
          </a:ln>
        </p:spPr>
        <p:txBody>
          <a:bodyPr lIns="45719" rIns="45719"/>
          <a:lstStyle/>
          <a:p>
            <a:pPr/>
          </a:p>
        </p:txBody>
      </p:sp>
      <p:sp>
        <p:nvSpPr>
          <p:cNvPr id="54" name="Text 15"/>
          <p:cNvSpPr txBox="1"/>
          <p:nvPr/>
        </p:nvSpPr>
        <p:spPr>
          <a:xfrm>
            <a:off x="438912" y="3794505"/>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4</a:t>
            </a:r>
          </a:p>
        </p:txBody>
      </p:sp>
      <p:sp>
        <p:nvSpPr>
          <p:cNvPr id="55" name="Text 16"/>
          <p:cNvSpPr txBox="1"/>
          <p:nvPr/>
        </p:nvSpPr>
        <p:spPr>
          <a:xfrm>
            <a:off x="804671" y="3888740"/>
            <a:ext cx="333756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How browsing and purchase habits are tracked</a:t>
            </a:r>
          </a:p>
        </p:txBody>
      </p:sp>
      <p:sp>
        <p:nvSpPr>
          <p:cNvPr id="56" name="Shape 17"/>
          <p:cNvSpPr/>
          <p:nvPr/>
        </p:nvSpPr>
        <p:spPr>
          <a:xfrm>
            <a:off x="4846320" y="841247"/>
            <a:ext cx="4023360" cy="379476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7" name="Shape 18"/>
          <p:cNvSpPr/>
          <p:nvPr/>
        </p:nvSpPr>
        <p:spPr>
          <a:xfrm>
            <a:off x="4846320" y="841247"/>
            <a:ext cx="4023360" cy="475488"/>
          </a:xfrm>
          <a:prstGeom prst="rect">
            <a:avLst/>
          </a:prstGeom>
          <a:solidFill>
            <a:srgbClr val="B45309"/>
          </a:solidFill>
          <a:ln w="12700">
            <a:solidFill>
              <a:srgbClr val="B45309"/>
            </a:solidFill>
          </a:ln>
        </p:spPr>
        <p:txBody>
          <a:bodyPr lIns="45719" rIns="45719"/>
          <a:lstStyle/>
          <a:p>
            <a:pPr/>
          </a:p>
        </p:txBody>
      </p:sp>
      <p:pic>
        <p:nvPicPr>
          <p:cNvPr id="58" name="Image 1" descr="Image 1"/>
          <p:cNvPicPr>
            <a:picLocks noChangeAspect="1"/>
          </p:cNvPicPr>
          <p:nvPr/>
        </p:nvPicPr>
        <p:blipFill>
          <a:blip r:embed="rId4">
            <a:extLst/>
          </a:blip>
          <a:stretch>
            <a:fillRect/>
          </a:stretch>
        </p:blipFill>
        <p:spPr>
          <a:xfrm>
            <a:off x="5010911" y="914400"/>
            <a:ext cx="329185" cy="329185"/>
          </a:xfrm>
          <a:prstGeom prst="rect">
            <a:avLst/>
          </a:prstGeom>
          <a:ln w="12700">
            <a:miter lim="400000"/>
          </a:ln>
        </p:spPr>
      </p:pic>
      <p:sp>
        <p:nvSpPr>
          <p:cNvPr id="59" name="Text 19"/>
          <p:cNvSpPr txBox="1"/>
          <p:nvPr/>
        </p:nvSpPr>
        <p:spPr>
          <a:xfrm>
            <a:off x="5413247" y="971041"/>
            <a:ext cx="3291842" cy="2159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500">
                <a:solidFill>
                  <a:srgbClr val="FFFFFF"/>
                </a:solidFill>
                <a:latin typeface="Cambria Bold"/>
                <a:ea typeface="Cambria Bold"/>
                <a:cs typeface="Cambria Bold"/>
                <a:sym typeface="Cambria Bold"/>
              </a:defRPr>
            </a:lvl1pPr>
          </a:lstStyle>
          <a:p>
            <a:pPr/>
            <a:r>
              <a:t>Security</a:t>
            </a:r>
          </a:p>
        </p:txBody>
      </p:sp>
      <p:sp>
        <p:nvSpPr>
          <p:cNvPr id="60" name="Shape 20"/>
          <p:cNvSpPr/>
          <p:nvPr/>
        </p:nvSpPr>
        <p:spPr>
          <a:xfrm>
            <a:off x="5010911" y="1490472"/>
            <a:ext cx="274321" cy="274321"/>
          </a:xfrm>
          <a:prstGeom prst="ellipse">
            <a:avLst/>
          </a:prstGeom>
          <a:solidFill>
            <a:srgbClr val="B45309"/>
          </a:solidFill>
          <a:ln w="12700">
            <a:solidFill>
              <a:srgbClr val="B45309"/>
            </a:solidFill>
          </a:ln>
        </p:spPr>
        <p:txBody>
          <a:bodyPr lIns="45719" rIns="45719"/>
          <a:lstStyle/>
          <a:p>
            <a:pPr/>
          </a:p>
        </p:txBody>
      </p:sp>
      <p:sp>
        <p:nvSpPr>
          <p:cNvPr id="61" name="Text 21"/>
          <p:cNvSpPr txBox="1"/>
          <p:nvPr/>
        </p:nvSpPr>
        <p:spPr>
          <a:xfrm>
            <a:off x="5010911" y="1545082"/>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1</a:t>
            </a:r>
          </a:p>
        </p:txBody>
      </p:sp>
      <p:sp>
        <p:nvSpPr>
          <p:cNvPr id="62" name="Text 22"/>
          <p:cNvSpPr txBox="1"/>
          <p:nvPr/>
        </p:nvSpPr>
        <p:spPr>
          <a:xfrm>
            <a:off x="5376671" y="1639316"/>
            <a:ext cx="3337560"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Preventing unauthorised access to your accounts</a:t>
            </a:r>
          </a:p>
        </p:txBody>
      </p:sp>
      <p:sp>
        <p:nvSpPr>
          <p:cNvPr id="63" name="Shape 23"/>
          <p:cNvSpPr/>
          <p:nvPr/>
        </p:nvSpPr>
        <p:spPr>
          <a:xfrm>
            <a:off x="5010911" y="2240279"/>
            <a:ext cx="274321" cy="274321"/>
          </a:xfrm>
          <a:prstGeom prst="ellipse">
            <a:avLst/>
          </a:prstGeom>
          <a:solidFill>
            <a:srgbClr val="B45309"/>
          </a:solidFill>
          <a:ln w="12700">
            <a:solidFill>
              <a:srgbClr val="B45309"/>
            </a:solidFill>
          </a:ln>
        </p:spPr>
        <p:txBody>
          <a:bodyPr lIns="45719" rIns="45719"/>
          <a:lstStyle/>
          <a:p>
            <a:pPr/>
          </a:p>
        </p:txBody>
      </p:sp>
      <p:sp>
        <p:nvSpPr>
          <p:cNvPr id="64" name="Text 24"/>
          <p:cNvSpPr txBox="1"/>
          <p:nvPr/>
        </p:nvSpPr>
        <p:spPr>
          <a:xfrm>
            <a:off x="5010911" y="2294889"/>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2</a:t>
            </a:r>
          </a:p>
        </p:txBody>
      </p:sp>
      <p:sp>
        <p:nvSpPr>
          <p:cNvPr id="65" name="Text 25"/>
          <p:cNvSpPr txBox="1"/>
          <p:nvPr/>
        </p:nvSpPr>
        <p:spPr>
          <a:xfrm>
            <a:off x="5376671" y="2389123"/>
            <a:ext cx="3337560"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Protecting stored payment card details</a:t>
            </a:r>
          </a:p>
        </p:txBody>
      </p:sp>
      <p:sp>
        <p:nvSpPr>
          <p:cNvPr id="66" name="Shape 26"/>
          <p:cNvSpPr/>
          <p:nvPr/>
        </p:nvSpPr>
        <p:spPr>
          <a:xfrm>
            <a:off x="5010911" y="2990088"/>
            <a:ext cx="274321" cy="274321"/>
          </a:xfrm>
          <a:prstGeom prst="ellipse">
            <a:avLst/>
          </a:prstGeom>
          <a:solidFill>
            <a:srgbClr val="B45309"/>
          </a:solidFill>
          <a:ln w="12700">
            <a:solidFill>
              <a:srgbClr val="B45309"/>
            </a:solidFill>
          </a:ln>
        </p:spPr>
        <p:txBody>
          <a:bodyPr lIns="45719" rIns="45719"/>
          <a:lstStyle/>
          <a:p>
            <a:pPr/>
          </a:p>
        </p:txBody>
      </p:sp>
      <p:sp>
        <p:nvSpPr>
          <p:cNvPr id="67" name="Text 27"/>
          <p:cNvSpPr txBox="1"/>
          <p:nvPr/>
        </p:nvSpPr>
        <p:spPr>
          <a:xfrm>
            <a:off x="5010911" y="3044698"/>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3</a:t>
            </a:r>
          </a:p>
        </p:txBody>
      </p:sp>
      <p:sp>
        <p:nvSpPr>
          <p:cNvPr id="68" name="Text 28"/>
          <p:cNvSpPr txBox="1"/>
          <p:nvPr/>
        </p:nvSpPr>
        <p:spPr>
          <a:xfrm>
            <a:off x="5376671" y="3138931"/>
            <a:ext cx="3337560"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Avoiding account takeover by scammers</a:t>
            </a:r>
          </a:p>
        </p:txBody>
      </p:sp>
      <p:sp>
        <p:nvSpPr>
          <p:cNvPr id="69" name="Shape 29"/>
          <p:cNvSpPr/>
          <p:nvPr/>
        </p:nvSpPr>
        <p:spPr>
          <a:xfrm>
            <a:off x="5010911" y="3739896"/>
            <a:ext cx="274321" cy="274321"/>
          </a:xfrm>
          <a:prstGeom prst="ellipse">
            <a:avLst/>
          </a:prstGeom>
          <a:solidFill>
            <a:srgbClr val="B45309"/>
          </a:solidFill>
          <a:ln w="12700">
            <a:solidFill>
              <a:srgbClr val="B45309"/>
            </a:solidFill>
          </a:ln>
        </p:spPr>
        <p:txBody>
          <a:bodyPr lIns="45719" rIns="45719"/>
          <a:lstStyle/>
          <a:p>
            <a:pPr/>
          </a:p>
        </p:txBody>
      </p:sp>
      <p:sp>
        <p:nvSpPr>
          <p:cNvPr id="70" name="Text 30"/>
          <p:cNvSpPr txBox="1"/>
          <p:nvPr/>
        </p:nvSpPr>
        <p:spPr>
          <a:xfrm>
            <a:off x="5010911" y="3794505"/>
            <a:ext cx="27432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4</a:t>
            </a:r>
          </a:p>
        </p:txBody>
      </p:sp>
      <p:sp>
        <p:nvSpPr>
          <p:cNvPr id="71" name="Text 31"/>
          <p:cNvSpPr txBox="1"/>
          <p:nvPr/>
        </p:nvSpPr>
        <p:spPr>
          <a:xfrm>
            <a:off x="5376671" y="3888740"/>
            <a:ext cx="3337560"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Keeping your identity and personal data safe</a:t>
            </a:r>
          </a:p>
        </p:txBody>
      </p:sp>
      <p:sp>
        <p:nvSpPr>
          <p:cNvPr id="72" name="Shape 32"/>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73" name="Text 33"/>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74" name="Text 34"/>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Introduction</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546" name="Shape 0"/>
          <p:cNvSpPr/>
          <p:nvPr/>
        </p:nvSpPr>
        <p:spPr>
          <a:xfrm>
            <a:off x="0" y="0"/>
            <a:ext cx="9144000" cy="685800"/>
          </a:xfrm>
          <a:prstGeom prst="rect">
            <a:avLst/>
          </a:prstGeom>
          <a:solidFill>
            <a:srgbClr val="1A2E4A"/>
          </a:solidFill>
          <a:ln w="12700">
            <a:solidFill>
              <a:srgbClr val="1A2E4A"/>
            </a:solidFill>
          </a:ln>
        </p:spPr>
        <p:txBody>
          <a:bodyPr lIns="45719" rIns="45719"/>
          <a:lstStyle/>
          <a:p>
            <a:pPr/>
          </a:p>
        </p:txBody>
      </p:sp>
      <p:pic>
        <p:nvPicPr>
          <p:cNvPr id="547"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548"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Passkeys &amp; 2FA - Platform by Platform</a:t>
            </a:r>
          </a:p>
        </p:txBody>
      </p:sp>
      <p:sp>
        <p:nvSpPr>
          <p:cNvPr id="549" name="Shape 2"/>
          <p:cNvSpPr/>
          <p:nvPr/>
        </p:nvSpPr>
        <p:spPr>
          <a:xfrm>
            <a:off x="274320" y="804672"/>
            <a:ext cx="8595360" cy="98755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50" name="Shape 3"/>
          <p:cNvSpPr/>
          <p:nvPr/>
        </p:nvSpPr>
        <p:spPr>
          <a:xfrm>
            <a:off x="274320" y="804672"/>
            <a:ext cx="1371601" cy="987553"/>
          </a:xfrm>
          <a:prstGeom prst="rect">
            <a:avLst/>
          </a:prstGeom>
          <a:solidFill>
            <a:srgbClr val="3B5998"/>
          </a:solidFill>
          <a:ln w="12700">
            <a:solidFill>
              <a:srgbClr val="3B5998"/>
            </a:solidFill>
          </a:ln>
        </p:spPr>
        <p:txBody>
          <a:bodyPr lIns="45719" rIns="45719"/>
          <a:lstStyle/>
          <a:p>
            <a:pPr/>
          </a:p>
        </p:txBody>
      </p:sp>
      <p:pic>
        <p:nvPicPr>
          <p:cNvPr id="551" name="Image 1" descr="Image 1"/>
          <p:cNvPicPr>
            <a:picLocks noChangeAspect="1"/>
          </p:cNvPicPr>
          <p:nvPr/>
        </p:nvPicPr>
        <p:blipFill>
          <a:blip r:embed="rId4">
            <a:extLst/>
          </a:blip>
          <a:stretch>
            <a:fillRect/>
          </a:stretch>
        </p:blipFill>
        <p:spPr>
          <a:xfrm>
            <a:off x="685800" y="1024127"/>
            <a:ext cx="548641" cy="548642"/>
          </a:xfrm>
          <a:prstGeom prst="rect">
            <a:avLst/>
          </a:prstGeom>
          <a:ln w="12700">
            <a:miter lim="400000"/>
          </a:ln>
        </p:spPr>
      </p:pic>
      <p:sp>
        <p:nvSpPr>
          <p:cNvPr id="552" name="Text 4"/>
          <p:cNvSpPr txBox="1"/>
          <p:nvPr/>
        </p:nvSpPr>
        <p:spPr>
          <a:xfrm>
            <a:off x="1755648" y="928877"/>
            <a:ext cx="219456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Facebook</a:t>
            </a:r>
          </a:p>
        </p:txBody>
      </p:sp>
      <p:sp>
        <p:nvSpPr>
          <p:cNvPr id="553" name="Shape 5"/>
          <p:cNvSpPr/>
          <p:nvPr/>
        </p:nvSpPr>
        <p:spPr>
          <a:xfrm>
            <a:off x="1755648" y="1207008"/>
            <a:ext cx="502920" cy="201169"/>
          </a:xfrm>
          <a:prstGeom prst="rect">
            <a:avLst/>
          </a:prstGeom>
          <a:solidFill>
            <a:srgbClr val="2C5282"/>
          </a:solidFill>
          <a:ln w="12700">
            <a:solidFill>
              <a:srgbClr val="2C5282"/>
            </a:solidFill>
          </a:ln>
        </p:spPr>
        <p:txBody>
          <a:bodyPr lIns="45719" rIns="45719"/>
          <a:lstStyle/>
          <a:p>
            <a:pPr/>
          </a:p>
        </p:txBody>
      </p:sp>
      <p:sp>
        <p:nvSpPr>
          <p:cNvPr id="554" name="Text 6"/>
          <p:cNvSpPr txBox="1"/>
          <p:nvPr/>
        </p:nvSpPr>
        <p:spPr>
          <a:xfrm>
            <a:off x="1755648" y="1237741"/>
            <a:ext cx="50292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2FA</a:t>
            </a:r>
          </a:p>
        </p:txBody>
      </p:sp>
      <p:sp>
        <p:nvSpPr>
          <p:cNvPr id="555" name="Text 7"/>
          <p:cNvSpPr txBox="1"/>
          <p:nvPr/>
        </p:nvSpPr>
        <p:spPr>
          <a:xfrm>
            <a:off x="2331720" y="1343913"/>
            <a:ext cx="269748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SMS code; authenticator app; physical security key</a:t>
            </a:r>
          </a:p>
        </p:txBody>
      </p:sp>
      <p:sp>
        <p:nvSpPr>
          <p:cNvPr id="556" name="Shape 8"/>
          <p:cNvSpPr/>
          <p:nvPr/>
        </p:nvSpPr>
        <p:spPr>
          <a:xfrm>
            <a:off x="5138928" y="804672"/>
            <a:ext cx="3730753" cy="987553"/>
          </a:xfrm>
          <a:prstGeom prst="rect">
            <a:avLst/>
          </a:prstGeom>
          <a:solidFill>
            <a:srgbClr val="DCFCE7"/>
          </a:solidFill>
          <a:ln w="3810">
            <a:solidFill>
              <a:srgbClr val="E5E7EB"/>
            </a:solidFill>
          </a:ln>
        </p:spPr>
        <p:txBody>
          <a:bodyPr lIns="45719" rIns="45719"/>
          <a:lstStyle/>
          <a:p>
            <a:pPr/>
          </a:p>
        </p:txBody>
      </p:sp>
      <p:sp>
        <p:nvSpPr>
          <p:cNvPr id="557" name="Shape 9"/>
          <p:cNvSpPr/>
          <p:nvPr/>
        </p:nvSpPr>
        <p:spPr>
          <a:xfrm>
            <a:off x="5138928" y="877824"/>
            <a:ext cx="621793" cy="237744"/>
          </a:xfrm>
          <a:prstGeom prst="rect">
            <a:avLst/>
          </a:prstGeom>
          <a:solidFill>
            <a:srgbClr val="15803D"/>
          </a:solidFill>
          <a:ln w="12700">
            <a:solidFill>
              <a:srgbClr val="15803D"/>
            </a:solidFill>
          </a:ln>
        </p:spPr>
        <p:txBody>
          <a:bodyPr lIns="45719" rIns="45719"/>
          <a:lstStyle/>
          <a:p>
            <a:pPr/>
          </a:p>
        </p:txBody>
      </p:sp>
      <p:sp>
        <p:nvSpPr>
          <p:cNvPr id="558" name="Text 10"/>
          <p:cNvSpPr txBox="1"/>
          <p:nvPr/>
        </p:nvSpPr>
        <p:spPr>
          <a:xfrm>
            <a:off x="5138928" y="926845"/>
            <a:ext cx="621793"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Passkey</a:t>
            </a:r>
          </a:p>
        </p:txBody>
      </p:sp>
      <p:sp>
        <p:nvSpPr>
          <p:cNvPr id="559" name="Text 11"/>
          <p:cNvSpPr txBox="1"/>
          <p:nvPr/>
        </p:nvSpPr>
        <p:spPr>
          <a:xfrm>
            <a:off x="5193791" y="1270508"/>
            <a:ext cx="356616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Available on iOS and Android (June 2025). Set up via Accounts Centre. Also works on Messenger.</a:t>
            </a:r>
          </a:p>
        </p:txBody>
      </p:sp>
      <p:sp>
        <p:nvSpPr>
          <p:cNvPr id="560" name="Shape 12"/>
          <p:cNvSpPr/>
          <p:nvPr/>
        </p:nvSpPr>
        <p:spPr>
          <a:xfrm>
            <a:off x="274320" y="1847088"/>
            <a:ext cx="8595360" cy="98755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61" name="Shape 13"/>
          <p:cNvSpPr/>
          <p:nvPr/>
        </p:nvSpPr>
        <p:spPr>
          <a:xfrm>
            <a:off x="274320" y="1847088"/>
            <a:ext cx="1371601" cy="987553"/>
          </a:xfrm>
          <a:prstGeom prst="rect">
            <a:avLst/>
          </a:prstGeom>
          <a:solidFill>
            <a:srgbClr val="833AB4"/>
          </a:solidFill>
          <a:ln w="12700">
            <a:solidFill>
              <a:srgbClr val="833AB4"/>
            </a:solidFill>
          </a:ln>
        </p:spPr>
        <p:txBody>
          <a:bodyPr lIns="45719" rIns="45719"/>
          <a:lstStyle/>
          <a:p>
            <a:pPr/>
          </a:p>
        </p:txBody>
      </p:sp>
      <p:pic>
        <p:nvPicPr>
          <p:cNvPr id="562" name="Image 2" descr="Image 2"/>
          <p:cNvPicPr>
            <a:picLocks noChangeAspect="1"/>
          </p:cNvPicPr>
          <p:nvPr/>
        </p:nvPicPr>
        <p:blipFill>
          <a:blip r:embed="rId5">
            <a:extLst/>
          </a:blip>
          <a:stretch>
            <a:fillRect/>
          </a:stretch>
        </p:blipFill>
        <p:spPr>
          <a:xfrm>
            <a:off x="685800" y="2066544"/>
            <a:ext cx="548641" cy="548641"/>
          </a:xfrm>
          <a:prstGeom prst="rect">
            <a:avLst/>
          </a:prstGeom>
          <a:ln w="12700">
            <a:miter lim="400000"/>
          </a:ln>
        </p:spPr>
      </p:pic>
      <p:sp>
        <p:nvSpPr>
          <p:cNvPr id="563" name="Text 14"/>
          <p:cNvSpPr txBox="1"/>
          <p:nvPr/>
        </p:nvSpPr>
        <p:spPr>
          <a:xfrm>
            <a:off x="1755648" y="1971294"/>
            <a:ext cx="219456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Instagram</a:t>
            </a:r>
          </a:p>
        </p:txBody>
      </p:sp>
      <p:sp>
        <p:nvSpPr>
          <p:cNvPr id="564" name="Shape 15"/>
          <p:cNvSpPr/>
          <p:nvPr/>
        </p:nvSpPr>
        <p:spPr>
          <a:xfrm>
            <a:off x="1755648" y="2249423"/>
            <a:ext cx="502920" cy="201169"/>
          </a:xfrm>
          <a:prstGeom prst="rect">
            <a:avLst/>
          </a:prstGeom>
          <a:solidFill>
            <a:srgbClr val="2C5282"/>
          </a:solidFill>
          <a:ln w="12700">
            <a:solidFill>
              <a:srgbClr val="2C5282"/>
            </a:solidFill>
          </a:ln>
        </p:spPr>
        <p:txBody>
          <a:bodyPr lIns="45719" rIns="45719"/>
          <a:lstStyle/>
          <a:p>
            <a:pPr/>
          </a:p>
        </p:txBody>
      </p:sp>
      <p:sp>
        <p:nvSpPr>
          <p:cNvPr id="565" name="Text 16"/>
          <p:cNvSpPr txBox="1"/>
          <p:nvPr/>
        </p:nvSpPr>
        <p:spPr>
          <a:xfrm>
            <a:off x="1755648" y="2280157"/>
            <a:ext cx="50292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2FA</a:t>
            </a:r>
          </a:p>
        </p:txBody>
      </p:sp>
      <p:sp>
        <p:nvSpPr>
          <p:cNvPr id="566" name="Text 17"/>
          <p:cNvSpPr txBox="1"/>
          <p:nvPr/>
        </p:nvSpPr>
        <p:spPr>
          <a:xfrm>
            <a:off x="2331720" y="2303779"/>
            <a:ext cx="269748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SMS code; authenticator app. 2FA is now mandatory for all accounts.</a:t>
            </a:r>
          </a:p>
        </p:txBody>
      </p:sp>
      <p:sp>
        <p:nvSpPr>
          <p:cNvPr id="567" name="Shape 18"/>
          <p:cNvSpPr/>
          <p:nvPr/>
        </p:nvSpPr>
        <p:spPr>
          <a:xfrm>
            <a:off x="5138928" y="1847088"/>
            <a:ext cx="3730753" cy="987553"/>
          </a:xfrm>
          <a:prstGeom prst="rect">
            <a:avLst/>
          </a:prstGeom>
          <a:solidFill>
            <a:srgbClr val="CFFAFE"/>
          </a:solidFill>
          <a:ln w="3810">
            <a:solidFill>
              <a:srgbClr val="E5E7EB"/>
            </a:solidFill>
          </a:ln>
        </p:spPr>
        <p:txBody>
          <a:bodyPr lIns="45719" rIns="45719"/>
          <a:lstStyle/>
          <a:p>
            <a:pPr/>
          </a:p>
        </p:txBody>
      </p:sp>
      <p:sp>
        <p:nvSpPr>
          <p:cNvPr id="568" name="Shape 19"/>
          <p:cNvSpPr/>
          <p:nvPr/>
        </p:nvSpPr>
        <p:spPr>
          <a:xfrm>
            <a:off x="5138928" y="1920239"/>
            <a:ext cx="621793" cy="237744"/>
          </a:xfrm>
          <a:prstGeom prst="rect">
            <a:avLst/>
          </a:prstGeom>
          <a:solidFill>
            <a:srgbClr val="15803D"/>
          </a:solidFill>
          <a:ln w="12700">
            <a:solidFill>
              <a:srgbClr val="15803D"/>
            </a:solidFill>
          </a:ln>
        </p:spPr>
        <p:txBody>
          <a:bodyPr lIns="45719" rIns="45719"/>
          <a:lstStyle/>
          <a:p>
            <a:pPr/>
          </a:p>
        </p:txBody>
      </p:sp>
      <p:sp>
        <p:nvSpPr>
          <p:cNvPr id="569" name="Text 20"/>
          <p:cNvSpPr txBox="1"/>
          <p:nvPr/>
        </p:nvSpPr>
        <p:spPr>
          <a:xfrm>
            <a:off x="5138928" y="1969261"/>
            <a:ext cx="621793"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Passkey</a:t>
            </a:r>
          </a:p>
        </p:txBody>
      </p:sp>
      <p:sp>
        <p:nvSpPr>
          <p:cNvPr id="570" name="Text 21"/>
          <p:cNvSpPr txBox="1"/>
          <p:nvPr/>
        </p:nvSpPr>
        <p:spPr>
          <a:xfrm>
            <a:off x="5193791" y="2312924"/>
            <a:ext cx="356616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Arriving via Meta Account system (announced April 2026). Set up via Accounts Centre.</a:t>
            </a:r>
          </a:p>
        </p:txBody>
      </p:sp>
      <p:sp>
        <p:nvSpPr>
          <p:cNvPr id="571" name="Shape 22"/>
          <p:cNvSpPr/>
          <p:nvPr/>
        </p:nvSpPr>
        <p:spPr>
          <a:xfrm>
            <a:off x="274320" y="2889504"/>
            <a:ext cx="8595360" cy="98755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72" name="Shape 23"/>
          <p:cNvSpPr/>
          <p:nvPr/>
        </p:nvSpPr>
        <p:spPr>
          <a:xfrm>
            <a:off x="274320" y="2889504"/>
            <a:ext cx="1371601" cy="987553"/>
          </a:xfrm>
          <a:prstGeom prst="rect">
            <a:avLst/>
          </a:prstGeom>
          <a:solidFill>
            <a:srgbClr val="FF9900"/>
          </a:solidFill>
          <a:ln w="12700">
            <a:solidFill>
              <a:srgbClr val="FF9900"/>
            </a:solidFill>
          </a:ln>
        </p:spPr>
        <p:txBody>
          <a:bodyPr lIns="45719" rIns="45719"/>
          <a:lstStyle/>
          <a:p>
            <a:pPr/>
          </a:p>
        </p:txBody>
      </p:sp>
      <p:pic>
        <p:nvPicPr>
          <p:cNvPr id="573" name="Image 3" descr="Image 3"/>
          <p:cNvPicPr>
            <a:picLocks noChangeAspect="1"/>
          </p:cNvPicPr>
          <p:nvPr/>
        </p:nvPicPr>
        <p:blipFill>
          <a:blip r:embed="rId6">
            <a:extLst/>
          </a:blip>
          <a:stretch>
            <a:fillRect/>
          </a:stretch>
        </p:blipFill>
        <p:spPr>
          <a:xfrm>
            <a:off x="685800" y="3108960"/>
            <a:ext cx="548641" cy="548641"/>
          </a:xfrm>
          <a:prstGeom prst="rect">
            <a:avLst/>
          </a:prstGeom>
          <a:ln w="12700">
            <a:miter lim="400000"/>
          </a:ln>
        </p:spPr>
      </p:pic>
      <p:sp>
        <p:nvSpPr>
          <p:cNvPr id="574" name="Text 24"/>
          <p:cNvSpPr txBox="1"/>
          <p:nvPr/>
        </p:nvSpPr>
        <p:spPr>
          <a:xfrm>
            <a:off x="1755648" y="3013710"/>
            <a:ext cx="219456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Amazon</a:t>
            </a:r>
          </a:p>
        </p:txBody>
      </p:sp>
      <p:sp>
        <p:nvSpPr>
          <p:cNvPr id="575" name="Shape 25"/>
          <p:cNvSpPr/>
          <p:nvPr/>
        </p:nvSpPr>
        <p:spPr>
          <a:xfrm>
            <a:off x="1755648" y="3291840"/>
            <a:ext cx="502920" cy="201169"/>
          </a:xfrm>
          <a:prstGeom prst="rect">
            <a:avLst/>
          </a:prstGeom>
          <a:solidFill>
            <a:srgbClr val="2C5282"/>
          </a:solidFill>
          <a:ln w="12700">
            <a:solidFill>
              <a:srgbClr val="2C5282"/>
            </a:solidFill>
          </a:ln>
        </p:spPr>
        <p:txBody>
          <a:bodyPr lIns="45719" rIns="45719"/>
          <a:lstStyle/>
          <a:p>
            <a:pPr/>
          </a:p>
        </p:txBody>
      </p:sp>
      <p:sp>
        <p:nvSpPr>
          <p:cNvPr id="576" name="Text 26"/>
          <p:cNvSpPr txBox="1"/>
          <p:nvPr/>
        </p:nvSpPr>
        <p:spPr>
          <a:xfrm>
            <a:off x="1755648" y="3322574"/>
            <a:ext cx="50292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2FA</a:t>
            </a:r>
          </a:p>
        </p:txBody>
      </p:sp>
      <p:sp>
        <p:nvSpPr>
          <p:cNvPr id="577" name="Text 27"/>
          <p:cNvSpPr txBox="1"/>
          <p:nvPr/>
        </p:nvSpPr>
        <p:spPr>
          <a:xfrm>
            <a:off x="2331720" y="3428745"/>
            <a:ext cx="2697481"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SMS code; authenticator app</a:t>
            </a:r>
          </a:p>
        </p:txBody>
      </p:sp>
      <p:sp>
        <p:nvSpPr>
          <p:cNvPr id="578" name="Shape 28"/>
          <p:cNvSpPr/>
          <p:nvPr/>
        </p:nvSpPr>
        <p:spPr>
          <a:xfrm>
            <a:off x="5138928" y="2889504"/>
            <a:ext cx="3730753" cy="987553"/>
          </a:xfrm>
          <a:prstGeom prst="rect">
            <a:avLst/>
          </a:prstGeom>
          <a:solidFill>
            <a:srgbClr val="DCFCE7"/>
          </a:solidFill>
          <a:ln w="3810">
            <a:solidFill>
              <a:srgbClr val="E5E7EB"/>
            </a:solidFill>
          </a:ln>
        </p:spPr>
        <p:txBody>
          <a:bodyPr lIns="45719" rIns="45719"/>
          <a:lstStyle/>
          <a:p>
            <a:pPr/>
          </a:p>
        </p:txBody>
      </p:sp>
      <p:sp>
        <p:nvSpPr>
          <p:cNvPr id="579" name="Shape 29"/>
          <p:cNvSpPr/>
          <p:nvPr/>
        </p:nvSpPr>
        <p:spPr>
          <a:xfrm>
            <a:off x="5138928" y="2962655"/>
            <a:ext cx="621793" cy="237744"/>
          </a:xfrm>
          <a:prstGeom prst="rect">
            <a:avLst/>
          </a:prstGeom>
          <a:solidFill>
            <a:srgbClr val="15803D"/>
          </a:solidFill>
          <a:ln w="12700">
            <a:solidFill>
              <a:srgbClr val="15803D"/>
            </a:solidFill>
          </a:ln>
        </p:spPr>
        <p:txBody>
          <a:bodyPr lIns="45719" rIns="45719"/>
          <a:lstStyle/>
          <a:p>
            <a:pPr/>
          </a:p>
        </p:txBody>
      </p:sp>
      <p:sp>
        <p:nvSpPr>
          <p:cNvPr id="580" name="Text 30"/>
          <p:cNvSpPr txBox="1"/>
          <p:nvPr/>
        </p:nvSpPr>
        <p:spPr>
          <a:xfrm>
            <a:off x="5138928" y="3011677"/>
            <a:ext cx="621793"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Passkey</a:t>
            </a:r>
          </a:p>
        </p:txBody>
      </p:sp>
      <p:sp>
        <p:nvSpPr>
          <p:cNvPr id="581" name="Text 31"/>
          <p:cNvSpPr txBox="1"/>
          <p:nvPr/>
        </p:nvSpPr>
        <p:spPr>
          <a:xfrm>
            <a:off x="5193791" y="3355340"/>
            <a:ext cx="356616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Available on website (amazon.co.uk) and major browsers. A separate passkey is required for each marketplace domain.</a:t>
            </a:r>
          </a:p>
        </p:txBody>
      </p:sp>
      <p:sp>
        <p:nvSpPr>
          <p:cNvPr id="582" name="Shape 32"/>
          <p:cNvSpPr/>
          <p:nvPr/>
        </p:nvSpPr>
        <p:spPr>
          <a:xfrm>
            <a:off x="274320" y="3931920"/>
            <a:ext cx="8595360" cy="987553"/>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583" name="Shape 33"/>
          <p:cNvSpPr/>
          <p:nvPr/>
        </p:nvSpPr>
        <p:spPr>
          <a:xfrm>
            <a:off x="274320" y="3931920"/>
            <a:ext cx="1371601" cy="987553"/>
          </a:xfrm>
          <a:prstGeom prst="rect">
            <a:avLst/>
          </a:prstGeom>
          <a:solidFill>
            <a:srgbClr val="4285F4"/>
          </a:solidFill>
          <a:ln w="12700">
            <a:solidFill>
              <a:srgbClr val="4285F4"/>
            </a:solidFill>
          </a:ln>
        </p:spPr>
        <p:txBody>
          <a:bodyPr lIns="45719" rIns="45719"/>
          <a:lstStyle/>
          <a:p>
            <a:pPr/>
          </a:p>
        </p:txBody>
      </p:sp>
      <p:pic>
        <p:nvPicPr>
          <p:cNvPr id="584" name="Image 4" descr="Image 4"/>
          <p:cNvPicPr>
            <a:picLocks noChangeAspect="1"/>
          </p:cNvPicPr>
          <p:nvPr/>
        </p:nvPicPr>
        <p:blipFill>
          <a:blip r:embed="rId7">
            <a:extLst/>
          </a:blip>
          <a:stretch>
            <a:fillRect/>
          </a:stretch>
        </p:blipFill>
        <p:spPr>
          <a:xfrm>
            <a:off x="685800" y="4151376"/>
            <a:ext cx="548641" cy="548641"/>
          </a:xfrm>
          <a:prstGeom prst="rect">
            <a:avLst/>
          </a:prstGeom>
          <a:ln w="12700">
            <a:miter lim="400000"/>
          </a:ln>
        </p:spPr>
      </p:pic>
      <p:sp>
        <p:nvSpPr>
          <p:cNvPr id="585" name="Text 34"/>
          <p:cNvSpPr txBox="1"/>
          <p:nvPr/>
        </p:nvSpPr>
        <p:spPr>
          <a:xfrm>
            <a:off x="1755648" y="4056126"/>
            <a:ext cx="2194561"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1A2E4A"/>
                </a:solidFill>
                <a:latin typeface="Cambria Bold"/>
                <a:ea typeface="Cambria Bold"/>
                <a:cs typeface="Cambria Bold"/>
                <a:sym typeface="Cambria Bold"/>
              </a:defRPr>
            </a:lvl1pPr>
          </a:lstStyle>
          <a:p>
            <a:pPr/>
            <a:r>
              <a:t>Google</a:t>
            </a:r>
          </a:p>
        </p:txBody>
      </p:sp>
      <p:sp>
        <p:nvSpPr>
          <p:cNvPr id="586" name="Shape 35"/>
          <p:cNvSpPr/>
          <p:nvPr/>
        </p:nvSpPr>
        <p:spPr>
          <a:xfrm>
            <a:off x="1755648" y="4334255"/>
            <a:ext cx="502920" cy="201169"/>
          </a:xfrm>
          <a:prstGeom prst="rect">
            <a:avLst/>
          </a:prstGeom>
          <a:solidFill>
            <a:srgbClr val="2C5282"/>
          </a:solidFill>
          <a:ln w="12700">
            <a:solidFill>
              <a:srgbClr val="2C5282"/>
            </a:solidFill>
          </a:ln>
        </p:spPr>
        <p:txBody>
          <a:bodyPr lIns="45719" rIns="45719"/>
          <a:lstStyle/>
          <a:p>
            <a:pPr/>
          </a:p>
        </p:txBody>
      </p:sp>
      <p:sp>
        <p:nvSpPr>
          <p:cNvPr id="587" name="Text 36"/>
          <p:cNvSpPr txBox="1"/>
          <p:nvPr/>
        </p:nvSpPr>
        <p:spPr>
          <a:xfrm>
            <a:off x="1755648" y="4364990"/>
            <a:ext cx="50292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2FA</a:t>
            </a:r>
          </a:p>
        </p:txBody>
      </p:sp>
      <p:sp>
        <p:nvSpPr>
          <p:cNvPr id="588" name="Text 37"/>
          <p:cNvSpPr txBox="1"/>
          <p:nvPr/>
        </p:nvSpPr>
        <p:spPr>
          <a:xfrm>
            <a:off x="2331720" y="4388611"/>
            <a:ext cx="269748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SMS code; authenticator app; push notification prompt; physical security key</a:t>
            </a:r>
          </a:p>
        </p:txBody>
      </p:sp>
      <p:sp>
        <p:nvSpPr>
          <p:cNvPr id="589" name="Shape 38"/>
          <p:cNvSpPr/>
          <p:nvPr/>
        </p:nvSpPr>
        <p:spPr>
          <a:xfrm>
            <a:off x="5138928" y="3931920"/>
            <a:ext cx="3730753" cy="987553"/>
          </a:xfrm>
          <a:prstGeom prst="rect">
            <a:avLst/>
          </a:prstGeom>
          <a:solidFill>
            <a:srgbClr val="CFFAFE"/>
          </a:solidFill>
          <a:ln w="3810">
            <a:solidFill>
              <a:srgbClr val="E5E7EB"/>
            </a:solidFill>
          </a:ln>
        </p:spPr>
        <p:txBody>
          <a:bodyPr lIns="45719" rIns="45719"/>
          <a:lstStyle/>
          <a:p>
            <a:pPr/>
          </a:p>
        </p:txBody>
      </p:sp>
      <p:sp>
        <p:nvSpPr>
          <p:cNvPr id="590" name="Shape 39"/>
          <p:cNvSpPr/>
          <p:nvPr/>
        </p:nvSpPr>
        <p:spPr>
          <a:xfrm>
            <a:off x="5138928" y="4005071"/>
            <a:ext cx="621793" cy="237744"/>
          </a:xfrm>
          <a:prstGeom prst="rect">
            <a:avLst/>
          </a:prstGeom>
          <a:solidFill>
            <a:srgbClr val="15803D"/>
          </a:solidFill>
          <a:ln w="12700">
            <a:solidFill>
              <a:srgbClr val="15803D"/>
            </a:solidFill>
          </a:ln>
        </p:spPr>
        <p:txBody>
          <a:bodyPr lIns="45719" rIns="45719"/>
          <a:lstStyle/>
          <a:p>
            <a:pPr/>
          </a:p>
        </p:txBody>
      </p:sp>
      <p:sp>
        <p:nvSpPr>
          <p:cNvPr id="591" name="Text 40"/>
          <p:cNvSpPr txBox="1"/>
          <p:nvPr/>
        </p:nvSpPr>
        <p:spPr>
          <a:xfrm>
            <a:off x="5138928" y="4054093"/>
            <a:ext cx="621793"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900">
                <a:solidFill>
                  <a:srgbClr val="FFFFFF"/>
                </a:solidFill>
              </a:defRPr>
            </a:lvl1pPr>
          </a:lstStyle>
          <a:p>
            <a:pPr/>
            <a:r>
              <a:t>Passkey</a:t>
            </a:r>
          </a:p>
        </p:txBody>
      </p:sp>
      <p:sp>
        <p:nvSpPr>
          <p:cNvPr id="592" name="Text 41"/>
          <p:cNvSpPr txBox="1"/>
          <p:nvPr/>
        </p:nvSpPr>
        <p:spPr>
          <a:xfrm>
            <a:off x="5193791" y="4397755"/>
            <a:ext cx="356616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Fully supported and actively encouraged. Bypasses the second login step entirely. Set up at myaccount.google.com &gt; Security.</a:t>
            </a:r>
          </a:p>
        </p:txBody>
      </p:sp>
      <p:sp>
        <p:nvSpPr>
          <p:cNvPr id="593" name="Shape 42"/>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594" name="Text 43"/>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595" name="Text 44"/>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Passkeys by Platform</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599" name="Shape 0"/>
          <p:cNvSpPr/>
          <p:nvPr/>
        </p:nvSpPr>
        <p:spPr>
          <a:xfrm>
            <a:off x="0" y="0"/>
            <a:ext cx="9144000" cy="685800"/>
          </a:xfrm>
          <a:prstGeom prst="rect">
            <a:avLst/>
          </a:prstGeom>
          <a:solidFill>
            <a:srgbClr val="1A2E4A"/>
          </a:solidFill>
          <a:ln w="12700">
            <a:solidFill>
              <a:srgbClr val="1A2E4A"/>
            </a:solidFill>
          </a:ln>
        </p:spPr>
        <p:txBody>
          <a:bodyPr lIns="45719" rIns="45719"/>
          <a:lstStyle/>
          <a:p>
            <a:pPr/>
          </a:p>
        </p:txBody>
      </p:sp>
      <p:pic>
        <p:nvPicPr>
          <p:cNvPr id="600"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601"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Passwords &amp; Two-Step Verification</a:t>
            </a:r>
          </a:p>
        </p:txBody>
      </p:sp>
      <p:sp>
        <p:nvSpPr>
          <p:cNvPr id="602" name="Shape 2"/>
          <p:cNvSpPr/>
          <p:nvPr/>
        </p:nvSpPr>
        <p:spPr>
          <a:xfrm>
            <a:off x="274319" y="804672"/>
            <a:ext cx="3931922" cy="384049"/>
          </a:xfrm>
          <a:prstGeom prst="rect">
            <a:avLst/>
          </a:prstGeom>
          <a:solidFill>
            <a:srgbClr val="2C5282"/>
          </a:solidFill>
          <a:ln w="12700">
            <a:solidFill>
              <a:srgbClr val="2C5282"/>
            </a:solidFill>
          </a:ln>
        </p:spPr>
        <p:txBody>
          <a:bodyPr lIns="45719" rIns="45719"/>
          <a:lstStyle/>
          <a:p>
            <a:pPr/>
          </a:p>
        </p:txBody>
      </p:sp>
      <p:sp>
        <p:nvSpPr>
          <p:cNvPr id="603" name="Text 3"/>
          <p:cNvSpPr txBox="1"/>
          <p:nvPr/>
        </p:nvSpPr>
        <p:spPr>
          <a:xfrm>
            <a:off x="384047" y="901446"/>
            <a:ext cx="3749042"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latin typeface="Cambria Bold"/>
                <a:ea typeface="Cambria Bold"/>
                <a:cs typeface="Cambria Bold"/>
                <a:sym typeface="Cambria Bold"/>
              </a:defRPr>
            </a:lvl1pPr>
          </a:lstStyle>
          <a:p>
            <a:pPr/>
            <a:r>
              <a:t>Password Guidance</a:t>
            </a:r>
          </a:p>
        </p:txBody>
      </p:sp>
      <p:sp>
        <p:nvSpPr>
          <p:cNvPr id="604" name="Shape 4"/>
          <p:cNvSpPr/>
          <p:nvPr/>
        </p:nvSpPr>
        <p:spPr>
          <a:xfrm>
            <a:off x="274319" y="1261872"/>
            <a:ext cx="3931922" cy="566928"/>
          </a:xfrm>
          <a:prstGeom prst="rect">
            <a:avLst/>
          </a:prstGeom>
          <a:solidFill>
            <a:srgbClr val="FFFFFF"/>
          </a:solidFill>
          <a:ln w="6350">
            <a:solidFill>
              <a:srgbClr val="E5E7EB"/>
            </a:solidFill>
          </a:ln>
        </p:spPr>
        <p:txBody>
          <a:bodyPr lIns="45719" rIns="45719"/>
          <a:lstStyle/>
          <a:p>
            <a:pPr/>
          </a:p>
        </p:txBody>
      </p:sp>
      <p:sp>
        <p:nvSpPr>
          <p:cNvPr id="605" name="Shape 5"/>
          <p:cNvSpPr/>
          <p:nvPr/>
        </p:nvSpPr>
        <p:spPr>
          <a:xfrm>
            <a:off x="274320" y="1453896"/>
            <a:ext cx="128017" cy="201169"/>
          </a:xfrm>
          <a:prstGeom prst="rect">
            <a:avLst/>
          </a:prstGeom>
          <a:solidFill>
            <a:srgbClr val="F59E0B"/>
          </a:solidFill>
          <a:ln w="12700">
            <a:solidFill>
              <a:srgbClr val="F59E0B"/>
            </a:solidFill>
          </a:ln>
        </p:spPr>
        <p:txBody>
          <a:bodyPr lIns="45719" rIns="45719"/>
          <a:lstStyle/>
          <a:p>
            <a:pPr/>
          </a:p>
        </p:txBody>
      </p:sp>
      <p:sp>
        <p:nvSpPr>
          <p:cNvPr id="606" name="Text 6"/>
          <p:cNvSpPr txBox="1"/>
          <p:nvPr/>
        </p:nvSpPr>
        <p:spPr>
          <a:xfrm>
            <a:off x="493776" y="1462786"/>
            <a:ext cx="3639312"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Use a different password for every account</a:t>
            </a:r>
          </a:p>
        </p:txBody>
      </p:sp>
      <p:sp>
        <p:nvSpPr>
          <p:cNvPr id="607" name="Shape 7"/>
          <p:cNvSpPr/>
          <p:nvPr/>
        </p:nvSpPr>
        <p:spPr>
          <a:xfrm>
            <a:off x="274319" y="1865376"/>
            <a:ext cx="3931922" cy="566929"/>
          </a:xfrm>
          <a:prstGeom prst="rect">
            <a:avLst/>
          </a:prstGeom>
          <a:solidFill>
            <a:srgbClr val="F8F9FA"/>
          </a:solidFill>
          <a:ln w="6350">
            <a:solidFill>
              <a:srgbClr val="E5E7EB"/>
            </a:solidFill>
          </a:ln>
        </p:spPr>
        <p:txBody>
          <a:bodyPr lIns="45719" rIns="45719"/>
          <a:lstStyle/>
          <a:p>
            <a:pPr/>
          </a:p>
        </p:txBody>
      </p:sp>
      <p:sp>
        <p:nvSpPr>
          <p:cNvPr id="608" name="Shape 8"/>
          <p:cNvSpPr/>
          <p:nvPr/>
        </p:nvSpPr>
        <p:spPr>
          <a:xfrm>
            <a:off x="274320" y="2057400"/>
            <a:ext cx="128017" cy="201169"/>
          </a:xfrm>
          <a:prstGeom prst="rect">
            <a:avLst/>
          </a:prstGeom>
          <a:solidFill>
            <a:srgbClr val="F59E0B"/>
          </a:solidFill>
          <a:ln w="12700">
            <a:solidFill>
              <a:srgbClr val="F59E0B"/>
            </a:solidFill>
          </a:ln>
        </p:spPr>
        <p:txBody>
          <a:bodyPr lIns="45719" rIns="45719"/>
          <a:lstStyle/>
          <a:p>
            <a:pPr/>
          </a:p>
        </p:txBody>
      </p:sp>
      <p:sp>
        <p:nvSpPr>
          <p:cNvPr id="609" name="Text 9"/>
          <p:cNvSpPr txBox="1"/>
          <p:nvPr/>
        </p:nvSpPr>
        <p:spPr>
          <a:xfrm>
            <a:off x="493776" y="2066290"/>
            <a:ext cx="3639312"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At least 12 characters: upper/lower case, numbers, punctuation</a:t>
            </a:r>
          </a:p>
        </p:txBody>
      </p:sp>
      <p:sp>
        <p:nvSpPr>
          <p:cNvPr id="610" name="Shape 10"/>
          <p:cNvSpPr/>
          <p:nvPr/>
        </p:nvSpPr>
        <p:spPr>
          <a:xfrm>
            <a:off x="274319" y="2468879"/>
            <a:ext cx="3931922" cy="566929"/>
          </a:xfrm>
          <a:prstGeom prst="rect">
            <a:avLst/>
          </a:prstGeom>
          <a:solidFill>
            <a:srgbClr val="FFFFFF"/>
          </a:solidFill>
          <a:ln w="6350">
            <a:solidFill>
              <a:srgbClr val="E5E7EB"/>
            </a:solidFill>
          </a:ln>
        </p:spPr>
        <p:txBody>
          <a:bodyPr lIns="45719" rIns="45719"/>
          <a:lstStyle/>
          <a:p>
            <a:pPr/>
          </a:p>
        </p:txBody>
      </p:sp>
      <p:sp>
        <p:nvSpPr>
          <p:cNvPr id="611" name="Shape 11"/>
          <p:cNvSpPr/>
          <p:nvPr/>
        </p:nvSpPr>
        <p:spPr>
          <a:xfrm>
            <a:off x="274320" y="2660904"/>
            <a:ext cx="128017" cy="201169"/>
          </a:xfrm>
          <a:prstGeom prst="rect">
            <a:avLst/>
          </a:prstGeom>
          <a:solidFill>
            <a:srgbClr val="F59E0B"/>
          </a:solidFill>
          <a:ln w="12700">
            <a:solidFill>
              <a:srgbClr val="F59E0B"/>
            </a:solidFill>
          </a:ln>
        </p:spPr>
        <p:txBody>
          <a:bodyPr lIns="45719" rIns="45719"/>
          <a:lstStyle/>
          <a:p>
            <a:pPr/>
          </a:p>
        </p:txBody>
      </p:sp>
      <p:sp>
        <p:nvSpPr>
          <p:cNvPr id="612" name="Text 12"/>
          <p:cNvSpPr txBox="1"/>
          <p:nvPr/>
        </p:nvSpPr>
        <p:spPr>
          <a:xfrm>
            <a:off x="493776" y="2587244"/>
            <a:ext cx="3639312"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Three or four unconnected words work well - e.g. Harbour42Pencil!</a:t>
            </a:r>
          </a:p>
        </p:txBody>
      </p:sp>
      <p:sp>
        <p:nvSpPr>
          <p:cNvPr id="613" name="Shape 13"/>
          <p:cNvSpPr/>
          <p:nvPr/>
        </p:nvSpPr>
        <p:spPr>
          <a:xfrm>
            <a:off x="274319" y="3072383"/>
            <a:ext cx="3931922" cy="566929"/>
          </a:xfrm>
          <a:prstGeom prst="rect">
            <a:avLst/>
          </a:prstGeom>
          <a:solidFill>
            <a:srgbClr val="F8F9FA"/>
          </a:solidFill>
          <a:ln w="6350">
            <a:solidFill>
              <a:srgbClr val="E5E7EB"/>
            </a:solidFill>
          </a:ln>
        </p:spPr>
        <p:txBody>
          <a:bodyPr lIns="45719" rIns="45719"/>
          <a:lstStyle/>
          <a:p>
            <a:pPr/>
          </a:p>
        </p:txBody>
      </p:sp>
      <p:sp>
        <p:nvSpPr>
          <p:cNvPr id="614" name="Shape 14"/>
          <p:cNvSpPr/>
          <p:nvPr/>
        </p:nvSpPr>
        <p:spPr>
          <a:xfrm>
            <a:off x="274320" y="3264408"/>
            <a:ext cx="128017" cy="201169"/>
          </a:xfrm>
          <a:prstGeom prst="rect">
            <a:avLst/>
          </a:prstGeom>
          <a:solidFill>
            <a:srgbClr val="F59E0B"/>
          </a:solidFill>
          <a:ln w="12700">
            <a:solidFill>
              <a:srgbClr val="F59E0B"/>
            </a:solidFill>
          </a:ln>
        </p:spPr>
        <p:txBody>
          <a:bodyPr lIns="45719" rIns="45719"/>
          <a:lstStyle/>
          <a:p>
            <a:pPr/>
          </a:p>
        </p:txBody>
      </p:sp>
      <p:sp>
        <p:nvSpPr>
          <p:cNvPr id="615" name="Text 15"/>
          <p:cNvSpPr txBox="1"/>
          <p:nvPr/>
        </p:nvSpPr>
        <p:spPr>
          <a:xfrm>
            <a:off x="493776" y="3273297"/>
            <a:ext cx="3639312"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Consider a password manager: Bitwarden (free) or 1Password</a:t>
            </a:r>
          </a:p>
        </p:txBody>
      </p:sp>
      <p:sp>
        <p:nvSpPr>
          <p:cNvPr id="616" name="Shape 16"/>
          <p:cNvSpPr/>
          <p:nvPr/>
        </p:nvSpPr>
        <p:spPr>
          <a:xfrm>
            <a:off x="274319" y="3675888"/>
            <a:ext cx="3931922" cy="566929"/>
          </a:xfrm>
          <a:prstGeom prst="rect">
            <a:avLst/>
          </a:prstGeom>
          <a:solidFill>
            <a:srgbClr val="FFFFFF"/>
          </a:solidFill>
          <a:ln w="6350">
            <a:solidFill>
              <a:srgbClr val="E5E7EB"/>
            </a:solidFill>
          </a:ln>
        </p:spPr>
        <p:txBody>
          <a:bodyPr lIns="45719" rIns="45719"/>
          <a:lstStyle/>
          <a:p>
            <a:pPr/>
          </a:p>
        </p:txBody>
      </p:sp>
      <p:sp>
        <p:nvSpPr>
          <p:cNvPr id="617" name="Shape 17"/>
          <p:cNvSpPr/>
          <p:nvPr/>
        </p:nvSpPr>
        <p:spPr>
          <a:xfrm>
            <a:off x="274320" y="3867911"/>
            <a:ext cx="128017" cy="201169"/>
          </a:xfrm>
          <a:prstGeom prst="rect">
            <a:avLst/>
          </a:prstGeom>
          <a:solidFill>
            <a:srgbClr val="F59E0B"/>
          </a:solidFill>
          <a:ln w="12700">
            <a:solidFill>
              <a:srgbClr val="F59E0B"/>
            </a:solidFill>
          </a:ln>
        </p:spPr>
        <p:txBody>
          <a:bodyPr lIns="45719" rIns="45719"/>
          <a:lstStyle/>
          <a:p>
            <a:pPr/>
          </a:p>
        </p:txBody>
      </p:sp>
      <p:sp>
        <p:nvSpPr>
          <p:cNvPr id="618" name="Text 18"/>
          <p:cNvSpPr txBox="1"/>
          <p:nvPr/>
        </p:nvSpPr>
        <p:spPr>
          <a:xfrm>
            <a:off x="493776" y="3876802"/>
            <a:ext cx="3639312"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Never share passwords by email, text, or telephone</a:t>
            </a:r>
          </a:p>
        </p:txBody>
      </p:sp>
      <p:sp>
        <p:nvSpPr>
          <p:cNvPr id="619" name="Shape 19"/>
          <p:cNvSpPr/>
          <p:nvPr/>
        </p:nvSpPr>
        <p:spPr>
          <a:xfrm>
            <a:off x="4663440" y="804672"/>
            <a:ext cx="4206241" cy="384049"/>
          </a:xfrm>
          <a:prstGeom prst="rect">
            <a:avLst/>
          </a:prstGeom>
          <a:solidFill>
            <a:srgbClr val="B45309"/>
          </a:solidFill>
          <a:ln w="12700">
            <a:solidFill>
              <a:srgbClr val="B45309"/>
            </a:solidFill>
          </a:ln>
        </p:spPr>
        <p:txBody>
          <a:bodyPr lIns="45719" rIns="45719"/>
          <a:lstStyle/>
          <a:p>
            <a:pPr/>
          </a:p>
        </p:txBody>
      </p:sp>
      <p:sp>
        <p:nvSpPr>
          <p:cNvPr id="620" name="Text 20"/>
          <p:cNvSpPr txBox="1"/>
          <p:nvPr/>
        </p:nvSpPr>
        <p:spPr>
          <a:xfrm>
            <a:off x="4773167" y="901446"/>
            <a:ext cx="4005072"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latin typeface="Cambria Bold"/>
                <a:ea typeface="Cambria Bold"/>
                <a:cs typeface="Cambria Bold"/>
                <a:sym typeface="Cambria Bold"/>
              </a:defRPr>
            </a:lvl1pPr>
          </a:lstStyle>
          <a:p>
            <a:pPr/>
            <a:r>
              <a:t>Two-Step Verification (2SV)</a:t>
            </a:r>
          </a:p>
        </p:txBody>
      </p:sp>
      <p:sp>
        <p:nvSpPr>
          <p:cNvPr id="621" name="Shape 21"/>
          <p:cNvSpPr/>
          <p:nvPr/>
        </p:nvSpPr>
        <p:spPr>
          <a:xfrm>
            <a:off x="4663440" y="1261872"/>
            <a:ext cx="4206241" cy="1024128"/>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622" name="Shape 22"/>
          <p:cNvSpPr/>
          <p:nvPr/>
        </p:nvSpPr>
        <p:spPr>
          <a:xfrm>
            <a:off x="4663440" y="1261872"/>
            <a:ext cx="4206241" cy="91441"/>
          </a:xfrm>
          <a:prstGeom prst="rect">
            <a:avLst/>
          </a:prstGeom>
          <a:solidFill>
            <a:srgbClr val="16A34A"/>
          </a:solidFill>
          <a:ln w="12700">
            <a:solidFill>
              <a:srgbClr val="16A34A"/>
            </a:solidFill>
          </a:ln>
        </p:spPr>
        <p:txBody>
          <a:bodyPr lIns="45719" rIns="45719"/>
          <a:lstStyle/>
          <a:p>
            <a:pPr/>
          </a:p>
        </p:txBody>
      </p:sp>
      <p:sp>
        <p:nvSpPr>
          <p:cNvPr id="623" name="Text 23"/>
          <p:cNvSpPr txBox="1"/>
          <p:nvPr/>
        </p:nvSpPr>
        <p:spPr>
          <a:xfrm>
            <a:off x="4773167" y="1465579"/>
            <a:ext cx="3017522"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1A2E4A"/>
                </a:solidFill>
                <a:latin typeface="Cambria Bold"/>
                <a:ea typeface="Cambria Bold"/>
                <a:cs typeface="Cambria Bold"/>
                <a:sym typeface="Cambria Bold"/>
              </a:defRPr>
            </a:lvl1pPr>
          </a:lstStyle>
          <a:p>
            <a:pPr/>
            <a:r>
              <a:t>SMS text message</a:t>
            </a:r>
          </a:p>
        </p:txBody>
      </p:sp>
      <p:sp>
        <p:nvSpPr>
          <p:cNvPr id="624" name="Shape 24"/>
          <p:cNvSpPr/>
          <p:nvPr/>
        </p:nvSpPr>
        <p:spPr>
          <a:xfrm>
            <a:off x="7900416" y="1408175"/>
            <a:ext cx="804673" cy="292609"/>
          </a:xfrm>
          <a:prstGeom prst="rect">
            <a:avLst/>
          </a:prstGeom>
          <a:solidFill>
            <a:srgbClr val="16A34A"/>
          </a:solidFill>
          <a:ln w="12700">
            <a:solidFill>
              <a:srgbClr val="16A34A"/>
            </a:solidFill>
          </a:ln>
        </p:spPr>
        <p:txBody>
          <a:bodyPr lIns="45719" rIns="45719"/>
          <a:lstStyle/>
          <a:p>
            <a:pPr/>
          </a:p>
        </p:txBody>
      </p:sp>
      <p:sp>
        <p:nvSpPr>
          <p:cNvPr id="625" name="Text 25"/>
          <p:cNvSpPr txBox="1"/>
          <p:nvPr/>
        </p:nvSpPr>
        <p:spPr>
          <a:xfrm>
            <a:off x="7900416" y="1471929"/>
            <a:ext cx="80467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Good</a:t>
            </a:r>
          </a:p>
        </p:txBody>
      </p:sp>
      <p:sp>
        <p:nvSpPr>
          <p:cNvPr id="626" name="Text 26"/>
          <p:cNvSpPr txBox="1"/>
          <p:nvPr/>
        </p:nvSpPr>
        <p:spPr>
          <a:xfrm>
            <a:off x="4773167" y="1755648"/>
            <a:ext cx="3931922"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A code is sent to your mobile number each time you log in</a:t>
            </a:r>
          </a:p>
        </p:txBody>
      </p:sp>
      <p:sp>
        <p:nvSpPr>
          <p:cNvPr id="627" name="Shape 27"/>
          <p:cNvSpPr/>
          <p:nvPr/>
        </p:nvSpPr>
        <p:spPr>
          <a:xfrm>
            <a:off x="4663440" y="2340864"/>
            <a:ext cx="4206241" cy="1024129"/>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628" name="Shape 28"/>
          <p:cNvSpPr/>
          <p:nvPr/>
        </p:nvSpPr>
        <p:spPr>
          <a:xfrm>
            <a:off x="4663440" y="2340864"/>
            <a:ext cx="4206241" cy="91441"/>
          </a:xfrm>
          <a:prstGeom prst="rect">
            <a:avLst/>
          </a:prstGeom>
          <a:solidFill>
            <a:srgbClr val="0369A1"/>
          </a:solidFill>
          <a:ln w="12700">
            <a:solidFill>
              <a:srgbClr val="0369A1"/>
            </a:solidFill>
          </a:ln>
        </p:spPr>
        <p:txBody>
          <a:bodyPr lIns="45719" rIns="45719"/>
          <a:lstStyle/>
          <a:p>
            <a:pPr/>
          </a:p>
        </p:txBody>
      </p:sp>
      <p:sp>
        <p:nvSpPr>
          <p:cNvPr id="629" name="Text 29"/>
          <p:cNvSpPr txBox="1"/>
          <p:nvPr/>
        </p:nvSpPr>
        <p:spPr>
          <a:xfrm>
            <a:off x="4773167" y="2544572"/>
            <a:ext cx="3017522"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1A2E4A"/>
                </a:solidFill>
                <a:latin typeface="Cambria Bold"/>
                <a:ea typeface="Cambria Bold"/>
                <a:cs typeface="Cambria Bold"/>
                <a:sym typeface="Cambria Bold"/>
              </a:defRPr>
            </a:lvl1pPr>
          </a:lstStyle>
          <a:p>
            <a:pPr/>
            <a:r>
              <a:t>Authenticator app</a:t>
            </a:r>
          </a:p>
        </p:txBody>
      </p:sp>
      <p:sp>
        <p:nvSpPr>
          <p:cNvPr id="630" name="Shape 30"/>
          <p:cNvSpPr/>
          <p:nvPr/>
        </p:nvSpPr>
        <p:spPr>
          <a:xfrm>
            <a:off x="7900416" y="2487167"/>
            <a:ext cx="804673" cy="292609"/>
          </a:xfrm>
          <a:prstGeom prst="rect">
            <a:avLst/>
          </a:prstGeom>
          <a:solidFill>
            <a:srgbClr val="0369A1"/>
          </a:solidFill>
          <a:ln w="12700">
            <a:solidFill>
              <a:srgbClr val="0369A1"/>
            </a:solidFill>
          </a:ln>
        </p:spPr>
        <p:txBody>
          <a:bodyPr lIns="45719" rIns="45719"/>
          <a:lstStyle/>
          <a:p>
            <a:pPr/>
          </a:p>
        </p:txBody>
      </p:sp>
      <p:sp>
        <p:nvSpPr>
          <p:cNvPr id="631" name="Text 31"/>
          <p:cNvSpPr txBox="1"/>
          <p:nvPr/>
        </p:nvSpPr>
        <p:spPr>
          <a:xfrm>
            <a:off x="7900416" y="2550922"/>
            <a:ext cx="80467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Better</a:t>
            </a:r>
          </a:p>
        </p:txBody>
      </p:sp>
      <p:sp>
        <p:nvSpPr>
          <p:cNvPr id="632" name="Text 32"/>
          <p:cNvSpPr txBox="1"/>
          <p:nvPr/>
        </p:nvSpPr>
        <p:spPr>
          <a:xfrm>
            <a:off x="4773167" y="2834639"/>
            <a:ext cx="3931922"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App generates a fresh 6-digit code every 30 seconds</a:t>
            </a:r>
          </a:p>
        </p:txBody>
      </p:sp>
      <p:sp>
        <p:nvSpPr>
          <p:cNvPr id="633" name="Shape 33"/>
          <p:cNvSpPr/>
          <p:nvPr/>
        </p:nvSpPr>
        <p:spPr>
          <a:xfrm>
            <a:off x="4663440" y="3419855"/>
            <a:ext cx="4206241" cy="1024129"/>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634" name="Shape 34"/>
          <p:cNvSpPr/>
          <p:nvPr/>
        </p:nvSpPr>
        <p:spPr>
          <a:xfrm>
            <a:off x="4663440" y="3419855"/>
            <a:ext cx="4206241" cy="91441"/>
          </a:xfrm>
          <a:prstGeom prst="rect">
            <a:avLst/>
          </a:prstGeom>
          <a:solidFill>
            <a:srgbClr val="15803D"/>
          </a:solidFill>
          <a:ln w="12700">
            <a:solidFill>
              <a:srgbClr val="15803D"/>
            </a:solidFill>
          </a:ln>
        </p:spPr>
        <p:txBody>
          <a:bodyPr lIns="45719" rIns="45719"/>
          <a:lstStyle/>
          <a:p>
            <a:pPr/>
          </a:p>
        </p:txBody>
      </p:sp>
      <p:sp>
        <p:nvSpPr>
          <p:cNvPr id="635" name="Text 35"/>
          <p:cNvSpPr txBox="1"/>
          <p:nvPr/>
        </p:nvSpPr>
        <p:spPr>
          <a:xfrm>
            <a:off x="4773167" y="3623563"/>
            <a:ext cx="3017522"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1A2E4A"/>
                </a:solidFill>
                <a:latin typeface="Cambria Bold"/>
                <a:ea typeface="Cambria Bold"/>
                <a:cs typeface="Cambria Bold"/>
                <a:sym typeface="Cambria Bold"/>
              </a:defRPr>
            </a:lvl1pPr>
          </a:lstStyle>
          <a:p>
            <a:pPr/>
            <a:r>
              <a:t>Passkey</a:t>
            </a:r>
          </a:p>
        </p:txBody>
      </p:sp>
      <p:sp>
        <p:nvSpPr>
          <p:cNvPr id="636" name="Shape 36"/>
          <p:cNvSpPr/>
          <p:nvPr/>
        </p:nvSpPr>
        <p:spPr>
          <a:xfrm>
            <a:off x="7900416" y="3566159"/>
            <a:ext cx="804673" cy="292609"/>
          </a:xfrm>
          <a:prstGeom prst="rect">
            <a:avLst/>
          </a:prstGeom>
          <a:solidFill>
            <a:srgbClr val="15803D"/>
          </a:solidFill>
          <a:ln w="12700">
            <a:solidFill>
              <a:srgbClr val="15803D"/>
            </a:solidFill>
          </a:ln>
        </p:spPr>
        <p:txBody>
          <a:bodyPr lIns="45719" rIns="45719"/>
          <a:lstStyle/>
          <a:p>
            <a:pPr/>
          </a:p>
        </p:txBody>
      </p:sp>
      <p:sp>
        <p:nvSpPr>
          <p:cNvPr id="637" name="Text 37"/>
          <p:cNvSpPr txBox="1"/>
          <p:nvPr/>
        </p:nvSpPr>
        <p:spPr>
          <a:xfrm>
            <a:off x="7900416" y="3629913"/>
            <a:ext cx="80467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b="1" sz="1000">
                <a:solidFill>
                  <a:srgbClr val="FFFFFF"/>
                </a:solidFill>
              </a:defRPr>
            </a:lvl1pPr>
          </a:lstStyle>
          <a:p>
            <a:pPr/>
            <a:r>
              <a:t>Best</a:t>
            </a:r>
          </a:p>
        </p:txBody>
      </p:sp>
      <p:sp>
        <p:nvSpPr>
          <p:cNvPr id="638" name="Text 38"/>
          <p:cNvSpPr txBox="1"/>
          <p:nvPr/>
        </p:nvSpPr>
        <p:spPr>
          <a:xfrm>
            <a:off x="4773167" y="3913632"/>
            <a:ext cx="3931922"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Unlock your device as normal - no password, no code needed</a:t>
            </a:r>
          </a:p>
        </p:txBody>
      </p:sp>
      <p:sp>
        <p:nvSpPr>
          <p:cNvPr id="639" name="Shape 39"/>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640" name="Text 40"/>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641" name="Text 41"/>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Passwords &amp; Two-Step Verification</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645" name="Shape 0"/>
          <p:cNvSpPr/>
          <p:nvPr/>
        </p:nvSpPr>
        <p:spPr>
          <a:xfrm>
            <a:off x="0" y="0"/>
            <a:ext cx="9144000" cy="685800"/>
          </a:xfrm>
          <a:prstGeom prst="rect">
            <a:avLst/>
          </a:prstGeom>
          <a:solidFill>
            <a:srgbClr val="1A2E4A"/>
          </a:solidFill>
          <a:ln w="12700">
            <a:solidFill>
              <a:srgbClr val="1A2E4A"/>
            </a:solidFill>
          </a:ln>
        </p:spPr>
        <p:txBody>
          <a:bodyPr lIns="45719" rIns="45719"/>
          <a:lstStyle/>
          <a:p>
            <a:pPr/>
          </a:p>
        </p:txBody>
      </p:sp>
      <p:pic>
        <p:nvPicPr>
          <p:cNvPr id="646"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647" name="Text 1"/>
          <p:cNvSpPr txBox="1"/>
          <p:nvPr/>
        </p:nvSpPr>
        <p:spPr>
          <a:xfrm>
            <a:off x="868680" y="119380"/>
            <a:ext cx="7955279" cy="447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400">
                <a:solidFill>
                  <a:srgbClr val="FFFFFF"/>
                </a:solidFill>
                <a:latin typeface="Cambria Bold"/>
                <a:ea typeface="Cambria Bold"/>
                <a:cs typeface="Cambria Bold"/>
                <a:sym typeface="Cambria Bold"/>
              </a:defRPr>
            </a:lvl1pPr>
          </a:lstStyle>
          <a:p>
            <a:pPr/>
            <a:r>
              <a:t>Summary Checklist</a:t>
            </a:r>
          </a:p>
        </p:txBody>
      </p:sp>
      <p:sp>
        <p:nvSpPr>
          <p:cNvPr id="648" name="Shape 2"/>
          <p:cNvSpPr/>
          <p:nvPr/>
        </p:nvSpPr>
        <p:spPr>
          <a:xfrm>
            <a:off x="164591" y="777240"/>
            <a:ext cx="2084834" cy="4005072"/>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649" name="Shape 3"/>
          <p:cNvSpPr/>
          <p:nvPr/>
        </p:nvSpPr>
        <p:spPr>
          <a:xfrm>
            <a:off x="164591" y="777240"/>
            <a:ext cx="2084834" cy="438912"/>
          </a:xfrm>
          <a:prstGeom prst="rect">
            <a:avLst/>
          </a:prstGeom>
          <a:solidFill>
            <a:srgbClr val="3B5998"/>
          </a:solidFill>
          <a:ln w="12700">
            <a:solidFill>
              <a:srgbClr val="3B5998"/>
            </a:solidFill>
          </a:ln>
        </p:spPr>
        <p:txBody>
          <a:bodyPr lIns="45719" rIns="45719"/>
          <a:lstStyle/>
          <a:p>
            <a:pPr/>
          </a:p>
        </p:txBody>
      </p:sp>
      <p:sp>
        <p:nvSpPr>
          <p:cNvPr id="650" name="Text 4"/>
          <p:cNvSpPr txBox="1"/>
          <p:nvPr/>
        </p:nvSpPr>
        <p:spPr>
          <a:xfrm>
            <a:off x="237743" y="901446"/>
            <a:ext cx="1938529"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1300">
                <a:solidFill>
                  <a:srgbClr val="FFFFFF"/>
                </a:solidFill>
                <a:latin typeface="Cambria Bold"/>
                <a:ea typeface="Cambria Bold"/>
                <a:cs typeface="Cambria Bold"/>
                <a:sym typeface="Cambria Bold"/>
              </a:defRPr>
            </a:lvl1pPr>
          </a:lstStyle>
          <a:p>
            <a:pPr/>
            <a:r>
              <a:t>Facebook</a:t>
            </a:r>
          </a:p>
        </p:txBody>
      </p:sp>
      <p:sp>
        <p:nvSpPr>
          <p:cNvPr id="651" name="Shape 5"/>
          <p:cNvSpPr/>
          <p:nvPr/>
        </p:nvSpPr>
        <p:spPr>
          <a:xfrm>
            <a:off x="164591" y="1280160"/>
            <a:ext cx="2084834" cy="475488"/>
          </a:xfrm>
          <a:prstGeom prst="rect">
            <a:avLst/>
          </a:prstGeom>
          <a:solidFill>
            <a:srgbClr val="F8F9FA"/>
          </a:solidFill>
          <a:ln w="3810">
            <a:solidFill>
              <a:srgbClr val="E5E7EB"/>
            </a:solidFill>
          </a:ln>
        </p:spPr>
        <p:txBody>
          <a:bodyPr lIns="45719" rIns="45719"/>
          <a:lstStyle/>
          <a:p>
            <a:pPr/>
          </a:p>
        </p:txBody>
      </p:sp>
      <p:sp>
        <p:nvSpPr>
          <p:cNvPr id="652" name="Shape 6"/>
          <p:cNvSpPr/>
          <p:nvPr/>
        </p:nvSpPr>
        <p:spPr>
          <a:xfrm>
            <a:off x="256031" y="1444752"/>
            <a:ext cx="164593" cy="164593"/>
          </a:xfrm>
          <a:prstGeom prst="rect">
            <a:avLst/>
          </a:prstGeom>
          <a:solidFill>
            <a:srgbClr val="3B5998"/>
          </a:solidFill>
          <a:ln w="12700">
            <a:solidFill>
              <a:srgbClr val="3B5998"/>
            </a:solidFill>
          </a:ln>
        </p:spPr>
        <p:txBody>
          <a:bodyPr lIns="45719" rIns="45719"/>
          <a:lstStyle/>
          <a:p>
            <a:pPr/>
          </a:p>
        </p:txBody>
      </p:sp>
      <p:sp>
        <p:nvSpPr>
          <p:cNvPr id="653" name="Text 7"/>
          <p:cNvSpPr txBox="1"/>
          <p:nvPr/>
        </p:nvSpPr>
        <p:spPr>
          <a:xfrm>
            <a:off x="493776" y="143535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Posts: Friends only</a:t>
            </a:r>
          </a:p>
        </p:txBody>
      </p:sp>
      <p:sp>
        <p:nvSpPr>
          <p:cNvPr id="654" name="Shape 8"/>
          <p:cNvSpPr/>
          <p:nvPr/>
        </p:nvSpPr>
        <p:spPr>
          <a:xfrm>
            <a:off x="164591" y="1783079"/>
            <a:ext cx="2084834" cy="475488"/>
          </a:xfrm>
          <a:prstGeom prst="rect">
            <a:avLst/>
          </a:prstGeom>
          <a:solidFill>
            <a:srgbClr val="FFFFFF"/>
          </a:solidFill>
          <a:ln w="3810">
            <a:solidFill>
              <a:srgbClr val="E5E7EB"/>
            </a:solidFill>
          </a:ln>
        </p:spPr>
        <p:txBody>
          <a:bodyPr lIns="45719" rIns="45719"/>
          <a:lstStyle/>
          <a:p>
            <a:pPr/>
          </a:p>
        </p:txBody>
      </p:sp>
      <p:sp>
        <p:nvSpPr>
          <p:cNvPr id="655" name="Shape 9"/>
          <p:cNvSpPr/>
          <p:nvPr/>
        </p:nvSpPr>
        <p:spPr>
          <a:xfrm>
            <a:off x="256031" y="1947672"/>
            <a:ext cx="164593" cy="164593"/>
          </a:xfrm>
          <a:prstGeom prst="rect">
            <a:avLst/>
          </a:prstGeom>
          <a:solidFill>
            <a:srgbClr val="3B5998"/>
          </a:solidFill>
          <a:ln w="12700">
            <a:solidFill>
              <a:srgbClr val="3B5998"/>
            </a:solidFill>
          </a:ln>
        </p:spPr>
        <p:txBody>
          <a:bodyPr lIns="45719" rIns="45719"/>
          <a:lstStyle/>
          <a:p>
            <a:pPr/>
          </a:p>
        </p:txBody>
      </p:sp>
      <p:sp>
        <p:nvSpPr>
          <p:cNvPr id="656" name="Text 10"/>
          <p:cNvSpPr txBox="1"/>
          <p:nvPr/>
        </p:nvSpPr>
        <p:spPr>
          <a:xfrm>
            <a:off x="493776" y="193827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Friends list: Friends/Only me</a:t>
            </a:r>
          </a:p>
        </p:txBody>
      </p:sp>
      <p:sp>
        <p:nvSpPr>
          <p:cNvPr id="657" name="Shape 11"/>
          <p:cNvSpPr/>
          <p:nvPr/>
        </p:nvSpPr>
        <p:spPr>
          <a:xfrm>
            <a:off x="164591" y="2286000"/>
            <a:ext cx="2084834" cy="475488"/>
          </a:xfrm>
          <a:prstGeom prst="rect">
            <a:avLst/>
          </a:prstGeom>
          <a:solidFill>
            <a:srgbClr val="F8F9FA"/>
          </a:solidFill>
          <a:ln w="3810">
            <a:solidFill>
              <a:srgbClr val="E5E7EB"/>
            </a:solidFill>
          </a:ln>
        </p:spPr>
        <p:txBody>
          <a:bodyPr lIns="45719" rIns="45719"/>
          <a:lstStyle/>
          <a:p>
            <a:pPr/>
          </a:p>
        </p:txBody>
      </p:sp>
      <p:sp>
        <p:nvSpPr>
          <p:cNvPr id="658" name="Shape 12"/>
          <p:cNvSpPr/>
          <p:nvPr/>
        </p:nvSpPr>
        <p:spPr>
          <a:xfrm>
            <a:off x="256031" y="2450592"/>
            <a:ext cx="164593" cy="164593"/>
          </a:xfrm>
          <a:prstGeom prst="rect">
            <a:avLst/>
          </a:prstGeom>
          <a:solidFill>
            <a:srgbClr val="3B5998"/>
          </a:solidFill>
          <a:ln w="12700">
            <a:solidFill>
              <a:srgbClr val="3B5998"/>
            </a:solidFill>
          </a:ln>
        </p:spPr>
        <p:txBody>
          <a:bodyPr lIns="45719" rIns="45719"/>
          <a:lstStyle/>
          <a:p>
            <a:pPr/>
          </a:p>
        </p:txBody>
      </p:sp>
      <p:sp>
        <p:nvSpPr>
          <p:cNvPr id="659" name="Text 13"/>
          <p:cNvSpPr txBox="1"/>
          <p:nvPr/>
        </p:nvSpPr>
        <p:spPr>
          <a:xfrm>
            <a:off x="493776" y="244119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Search engine linking: No</a:t>
            </a:r>
          </a:p>
        </p:txBody>
      </p:sp>
      <p:sp>
        <p:nvSpPr>
          <p:cNvPr id="660" name="Shape 14"/>
          <p:cNvSpPr/>
          <p:nvPr/>
        </p:nvSpPr>
        <p:spPr>
          <a:xfrm>
            <a:off x="164591" y="2788920"/>
            <a:ext cx="2084834" cy="475488"/>
          </a:xfrm>
          <a:prstGeom prst="rect">
            <a:avLst/>
          </a:prstGeom>
          <a:solidFill>
            <a:srgbClr val="FFFFFF"/>
          </a:solidFill>
          <a:ln w="3810">
            <a:solidFill>
              <a:srgbClr val="E5E7EB"/>
            </a:solidFill>
          </a:ln>
        </p:spPr>
        <p:txBody>
          <a:bodyPr lIns="45719" rIns="45719"/>
          <a:lstStyle/>
          <a:p>
            <a:pPr/>
          </a:p>
        </p:txBody>
      </p:sp>
      <p:sp>
        <p:nvSpPr>
          <p:cNvPr id="661" name="Shape 15"/>
          <p:cNvSpPr/>
          <p:nvPr/>
        </p:nvSpPr>
        <p:spPr>
          <a:xfrm>
            <a:off x="256031" y="2953511"/>
            <a:ext cx="164593" cy="164593"/>
          </a:xfrm>
          <a:prstGeom prst="rect">
            <a:avLst/>
          </a:prstGeom>
          <a:solidFill>
            <a:srgbClr val="3B5998"/>
          </a:solidFill>
          <a:ln w="12700">
            <a:solidFill>
              <a:srgbClr val="3B5998"/>
            </a:solidFill>
          </a:ln>
        </p:spPr>
        <p:txBody>
          <a:bodyPr lIns="45719" rIns="45719"/>
          <a:lstStyle/>
          <a:p>
            <a:pPr/>
          </a:p>
        </p:txBody>
      </p:sp>
      <p:sp>
        <p:nvSpPr>
          <p:cNvPr id="662" name="Text 16"/>
          <p:cNvSpPr txBox="1"/>
          <p:nvPr/>
        </p:nvSpPr>
        <p:spPr>
          <a:xfrm>
            <a:off x="493776" y="294411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Tag review: Enabled</a:t>
            </a:r>
          </a:p>
        </p:txBody>
      </p:sp>
      <p:sp>
        <p:nvSpPr>
          <p:cNvPr id="663" name="Shape 17"/>
          <p:cNvSpPr/>
          <p:nvPr/>
        </p:nvSpPr>
        <p:spPr>
          <a:xfrm>
            <a:off x="164591" y="3291840"/>
            <a:ext cx="2084834" cy="475488"/>
          </a:xfrm>
          <a:prstGeom prst="rect">
            <a:avLst/>
          </a:prstGeom>
          <a:solidFill>
            <a:srgbClr val="F8F9FA"/>
          </a:solidFill>
          <a:ln w="3810">
            <a:solidFill>
              <a:srgbClr val="E5E7EB"/>
            </a:solidFill>
          </a:ln>
        </p:spPr>
        <p:txBody>
          <a:bodyPr lIns="45719" rIns="45719"/>
          <a:lstStyle/>
          <a:p>
            <a:pPr/>
          </a:p>
        </p:txBody>
      </p:sp>
      <p:sp>
        <p:nvSpPr>
          <p:cNvPr id="664" name="Shape 18"/>
          <p:cNvSpPr/>
          <p:nvPr/>
        </p:nvSpPr>
        <p:spPr>
          <a:xfrm>
            <a:off x="256031" y="3456432"/>
            <a:ext cx="164593" cy="164593"/>
          </a:xfrm>
          <a:prstGeom prst="rect">
            <a:avLst/>
          </a:prstGeom>
          <a:solidFill>
            <a:srgbClr val="3B5998"/>
          </a:solidFill>
          <a:ln w="12700">
            <a:solidFill>
              <a:srgbClr val="3B5998"/>
            </a:solidFill>
          </a:ln>
        </p:spPr>
        <p:txBody>
          <a:bodyPr lIns="45719" rIns="45719"/>
          <a:lstStyle/>
          <a:p>
            <a:pPr/>
          </a:p>
        </p:txBody>
      </p:sp>
      <p:sp>
        <p:nvSpPr>
          <p:cNvPr id="665" name="Text 19"/>
          <p:cNvSpPr txBox="1"/>
          <p:nvPr/>
        </p:nvSpPr>
        <p:spPr>
          <a:xfrm>
            <a:off x="493776" y="344703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2FA: Enabled</a:t>
            </a:r>
          </a:p>
        </p:txBody>
      </p:sp>
      <p:sp>
        <p:nvSpPr>
          <p:cNvPr id="666" name="Shape 20"/>
          <p:cNvSpPr/>
          <p:nvPr/>
        </p:nvSpPr>
        <p:spPr>
          <a:xfrm>
            <a:off x="164591" y="3794759"/>
            <a:ext cx="2084834" cy="475488"/>
          </a:xfrm>
          <a:prstGeom prst="rect">
            <a:avLst/>
          </a:prstGeom>
          <a:solidFill>
            <a:srgbClr val="FFFFFF"/>
          </a:solidFill>
          <a:ln w="3810">
            <a:solidFill>
              <a:srgbClr val="E5E7EB"/>
            </a:solidFill>
          </a:ln>
        </p:spPr>
        <p:txBody>
          <a:bodyPr lIns="45719" rIns="45719"/>
          <a:lstStyle/>
          <a:p>
            <a:pPr/>
          </a:p>
        </p:txBody>
      </p:sp>
      <p:sp>
        <p:nvSpPr>
          <p:cNvPr id="667" name="Shape 21"/>
          <p:cNvSpPr/>
          <p:nvPr/>
        </p:nvSpPr>
        <p:spPr>
          <a:xfrm>
            <a:off x="256031" y="3959352"/>
            <a:ext cx="164593" cy="164593"/>
          </a:xfrm>
          <a:prstGeom prst="rect">
            <a:avLst/>
          </a:prstGeom>
          <a:solidFill>
            <a:srgbClr val="15803D"/>
          </a:solidFill>
          <a:ln w="12700">
            <a:solidFill>
              <a:srgbClr val="15803D"/>
            </a:solidFill>
          </a:ln>
        </p:spPr>
        <p:txBody>
          <a:bodyPr lIns="45719" rIns="45719"/>
          <a:lstStyle/>
          <a:p>
            <a:pPr/>
          </a:p>
        </p:txBody>
      </p:sp>
      <p:sp>
        <p:nvSpPr>
          <p:cNvPr id="668" name="Text 22"/>
          <p:cNvSpPr txBox="1"/>
          <p:nvPr/>
        </p:nvSpPr>
        <p:spPr>
          <a:xfrm>
            <a:off x="493776" y="3962653"/>
            <a:ext cx="1682497"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900">
                <a:solidFill>
                  <a:srgbClr val="15803D"/>
                </a:solidFill>
              </a:defRPr>
            </a:lvl1pPr>
          </a:lstStyle>
          <a:p>
            <a:pPr/>
            <a:r>
              <a:t>Passkey: Consider setting up</a:t>
            </a:r>
          </a:p>
        </p:txBody>
      </p:sp>
      <p:sp>
        <p:nvSpPr>
          <p:cNvPr id="669" name="Shape 23"/>
          <p:cNvSpPr/>
          <p:nvPr/>
        </p:nvSpPr>
        <p:spPr>
          <a:xfrm>
            <a:off x="164591" y="4297679"/>
            <a:ext cx="2084834" cy="475488"/>
          </a:xfrm>
          <a:prstGeom prst="rect">
            <a:avLst/>
          </a:prstGeom>
          <a:solidFill>
            <a:srgbClr val="F8F9FA"/>
          </a:solidFill>
          <a:ln w="3810">
            <a:solidFill>
              <a:srgbClr val="E5E7EB"/>
            </a:solidFill>
          </a:ln>
        </p:spPr>
        <p:txBody>
          <a:bodyPr lIns="45719" rIns="45719"/>
          <a:lstStyle/>
          <a:p>
            <a:pPr/>
          </a:p>
        </p:txBody>
      </p:sp>
      <p:sp>
        <p:nvSpPr>
          <p:cNvPr id="670" name="Shape 24"/>
          <p:cNvSpPr/>
          <p:nvPr/>
        </p:nvSpPr>
        <p:spPr>
          <a:xfrm>
            <a:off x="256031" y="4462271"/>
            <a:ext cx="164593" cy="164593"/>
          </a:xfrm>
          <a:prstGeom prst="rect">
            <a:avLst/>
          </a:prstGeom>
          <a:solidFill>
            <a:srgbClr val="3B5998"/>
          </a:solidFill>
          <a:ln w="12700">
            <a:solidFill>
              <a:srgbClr val="3B5998"/>
            </a:solidFill>
          </a:ln>
        </p:spPr>
        <p:txBody>
          <a:bodyPr lIns="45719" rIns="45719"/>
          <a:lstStyle/>
          <a:p>
            <a:pPr/>
          </a:p>
        </p:txBody>
      </p:sp>
      <p:sp>
        <p:nvSpPr>
          <p:cNvPr id="671" name="Text 25"/>
          <p:cNvSpPr txBox="1"/>
          <p:nvPr/>
        </p:nvSpPr>
        <p:spPr>
          <a:xfrm>
            <a:off x="493776" y="445287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Remove unused apps</a:t>
            </a:r>
          </a:p>
        </p:txBody>
      </p:sp>
      <p:sp>
        <p:nvSpPr>
          <p:cNvPr id="672" name="Shape 26"/>
          <p:cNvSpPr/>
          <p:nvPr/>
        </p:nvSpPr>
        <p:spPr>
          <a:xfrm>
            <a:off x="2377439" y="777240"/>
            <a:ext cx="2084834" cy="4005072"/>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673" name="Shape 27"/>
          <p:cNvSpPr/>
          <p:nvPr/>
        </p:nvSpPr>
        <p:spPr>
          <a:xfrm>
            <a:off x="2377439" y="777240"/>
            <a:ext cx="2084834" cy="438912"/>
          </a:xfrm>
          <a:prstGeom prst="rect">
            <a:avLst/>
          </a:prstGeom>
          <a:solidFill>
            <a:srgbClr val="833AB4"/>
          </a:solidFill>
          <a:ln w="12700">
            <a:solidFill>
              <a:srgbClr val="833AB4"/>
            </a:solidFill>
          </a:ln>
        </p:spPr>
        <p:txBody>
          <a:bodyPr lIns="45719" rIns="45719"/>
          <a:lstStyle/>
          <a:p>
            <a:pPr/>
          </a:p>
        </p:txBody>
      </p:sp>
      <p:sp>
        <p:nvSpPr>
          <p:cNvPr id="674" name="Text 28"/>
          <p:cNvSpPr txBox="1"/>
          <p:nvPr/>
        </p:nvSpPr>
        <p:spPr>
          <a:xfrm>
            <a:off x="2450592" y="901446"/>
            <a:ext cx="1938529"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1300">
                <a:solidFill>
                  <a:srgbClr val="FFFFFF"/>
                </a:solidFill>
                <a:latin typeface="Cambria Bold"/>
                <a:ea typeface="Cambria Bold"/>
                <a:cs typeface="Cambria Bold"/>
                <a:sym typeface="Cambria Bold"/>
              </a:defRPr>
            </a:lvl1pPr>
          </a:lstStyle>
          <a:p>
            <a:pPr/>
            <a:r>
              <a:t>Instagram</a:t>
            </a:r>
          </a:p>
        </p:txBody>
      </p:sp>
      <p:sp>
        <p:nvSpPr>
          <p:cNvPr id="675" name="Shape 29"/>
          <p:cNvSpPr/>
          <p:nvPr/>
        </p:nvSpPr>
        <p:spPr>
          <a:xfrm>
            <a:off x="2377439" y="1280160"/>
            <a:ext cx="2084834" cy="475488"/>
          </a:xfrm>
          <a:prstGeom prst="rect">
            <a:avLst/>
          </a:prstGeom>
          <a:solidFill>
            <a:srgbClr val="F8F9FA"/>
          </a:solidFill>
          <a:ln w="3810">
            <a:solidFill>
              <a:srgbClr val="E5E7EB"/>
            </a:solidFill>
          </a:ln>
        </p:spPr>
        <p:txBody>
          <a:bodyPr lIns="45719" rIns="45719"/>
          <a:lstStyle/>
          <a:p>
            <a:pPr/>
          </a:p>
        </p:txBody>
      </p:sp>
      <p:sp>
        <p:nvSpPr>
          <p:cNvPr id="676" name="Shape 30"/>
          <p:cNvSpPr/>
          <p:nvPr/>
        </p:nvSpPr>
        <p:spPr>
          <a:xfrm>
            <a:off x="2468879" y="1444752"/>
            <a:ext cx="164593" cy="164593"/>
          </a:xfrm>
          <a:prstGeom prst="rect">
            <a:avLst/>
          </a:prstGeom>
          <a:solidFill>
            <a:srgbClr val="833AB4"/>
          </a:solidFill>
          <a:ln w="12700">
            <a:solidFill>
              <a:srgbClr val="833AB4"/>
            </a:solidFill>
          </a:ln>
        </p:spPr>
        <p:txBody>
          <a:bodyPr lIns="45719" rIns="45719"/>
          <a:lstStyle/>
          <a:p>
            <a:pPr/>
          </a:p>
        </p:txBody>
      </p:sp>
      <p:sp>
        <p:nvSpPr>
          <p:cNvPr id="677" name="Text 31"/>
          <p:cNvSpPr txBox="1"/>
          <p:nvPr/>
        </p:nvSpPr>
        <p:spPr>
          <a:xfrm>
            <a:off x="2706623" y="143535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Account set to Private</a:t>
            </a:r>
          </a:p>
        </p:txBody>
      </p:sp>
      <p:sp>
        <p:nvSpPr>
          <p:cNvPr id="678" name="Shape 32"/>
          <p:cNvSpPr/>
          <p:nvPr/>
        </p:nvSpPr>
        <p:spPr>
          <a:xfrm>
            <a:off x="2377439" y="1783079"/>
            <a:ext cx="2084834" cy="475488"/>
          </a:xfrm>
          <a:prstGeom prst="rect">
            <a:avLst/>
          </a:prstGeom>
          <a:solidFill>
            <a:srgbClr val="FFFFFF"/>
          </a:solidFill>
          <a:ln w="3810">
            <a:solidFill>
              <a:srgbClr val="E5E7EB"/>
            </a:solidFill>
          </a:ln>
        </p:spPr>
        <p:txBody>
          <a:bodyPr lIns="45719" rIns="45719"/>
          <a:lstStyle/>
          <a:p>
            <a:pPr/>
          </a:p>
        </p:txBody>
      </p:sp>
      <p:sp>
        <p:nvSpPr>
          <p:cNvPr id="679" name="Shape 33"/>
          <p:cNvSpPr/>
          <p:nvPr/>
        </p:nvSpPr>
        <p:spPr>
          <a:xfrm>
            <a:off x="2468879" y="1947672"/>
            <a:ext cx="164593" cy="164593"/>
          </a:xfrm>
          <a:prstGeom prst="rect">
            <a:avLst/>
          </a:prstGeom>
          <a:solidFill>
            <a:srgbClr val="833AB4"/>
          </a:solidFill>
          <a:ln w="12700">
            <a:solidFill>
              <a:srgbClr val="833AB4"/>
            </a:solidFill>
          </a:ln>
        </p:spPr>
        <p:txBody>
          <a:bodyPr lIns="45719" rIns="45719"/>
          <a:lstStyle/>
          <a:p>
            <a:pPr/>
          </a:p>
        </p:txBody>
      </p:sp>
      <p:sp>
        <p:nvSpPr>
          <p:cNvPr id="680" name="Text 34"/>
          <p:cNvSpPr txBox="1"/>
          <p:nvPr/>
        </p:nvSpPr>
        <p:spPr>
          <a:xfrm>
            <a:off x="2706623" y="193827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Activity status: Off</a:t>
            </a:r>
          </a:p>
        </p:txBody>
      </p:sp>
      <p:sp>
        <p:nvSpPr>
          <p:cNvPr id="681" name="Shape 35"/>
          <p:cNvSpPr/>
          <p:nvPr/>
        </p:nvSpPr>
        <p:spPr>
          <a:xfrm>
            <a:off x="2377439" y="2286000"/>
            <a:ext cx="2084834" cy="475488"/>
          </a:xfrm>
          <a:prstGeom prst="rect">
            <a:avLst/>
          </a:prstGeom>
          <a:solidFill>
            <a:srgbClr val="F8F9FA"/>
          </a:solidFill>
          <a:ln w="3810">
            <a:solidFill>
              <a:srgbClr val="E5E7EB"/>
            </a:solidFill>
          </a:ln>
        </p:spPr>
        <p:txBody>
          <a:bodyPr lIns="45719" rIns="45719"/>
          <a:lstStyle/>
          <a:p>
            <a:pPr/>
          </a:p>
        </p:txBody>
      </p:sp>
      <p:sp>
        <p:nvSpPr>
          <p:cNvPr id="682" name="Shape 36"/>
          <p:cNvSpPr/>
          <p:nvPr/>
        </p:nvSpPr>
        <p:spPr>
          <a:xfrm>
            <a:off x="2468879" y="2450592"/>
            <a:ext cx="164593" cy="164593"/>
          </a:xfrm>
          <a:prstGeom prst="rect">
            <a:avLst/>
          </a:prstGeom>
          <a:solidFill>
            <a:srgbClr val="833AB4"/>
          </a:solidFill>
          <a:ln w="12700">
            <a:solidFill>
              <a:srgbClr val="833AB4"/>
            </a:solidFill>
          </a:ln>
        </p:spPr>
        <p:txBody>
          <a:bodyPr lIns="45719" rIns="45719"/>
          <a:lstStyle/>
          <a:p>
            <a:pPr/>
          </a:p>
        </p:txBody>
      </p:sp>
      <p:sp>
        <p:nvSpPr>
          <p:cNvPr id="683" name="Text 37"/>
          <p:cNvSpPr txBox="1"/>
          <p:nvPr/>
        </p:nvSpPr>
        <p:spPr>
          <a:xfrm>
            <a:off x="2706623" y="244119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Location: Never/While using</a:t>
            </a:r>
          </a:p>
        </p:txBody>
      </p:sp>
      <p:sp>
        <p:nvSpPr>
          <p:cNvPr id="684" name="Shape 38"/>
          <p:cNvSpPr/>
          <p:nvPr/>
        </p:nvSpPr>
        <p:spPr>
          <a:xfrm>
            <a:off x="2377439" y="2788920"/>
            <a:ext cx="2084834" cy="475488"/>
          </a:xfrm>
          <a:prstGeom prst="rect">
            <a:avLst/>
          </a:prstGeom>
          <a:solidFill>
            <a:srgbClr val="FFFFFF"/>
          </a:solidFill>
          <a:ln w="3810">
            <a:solidFill>
              <a:srgbClr val="E5E7EB"/>
            </a:solidFill>
          </a:ln>
        </p:spPr>
        <p:txBody>
          <a:bodyPr lIns="45719" rIns="45719"/>
          <a:lstStyle/>
          <a:p>
            <a:pPr/>
          </a:p>
        </p:txBody>
      </p:sp>
      <p:sp>
        <p:nvSpPr>
          <p:cNvPr id="685" name="Shape 39"/>
          <p:cNvSpPr/>
          <p:nvPr/>
        </p:nvSpPr>
        <p:spPr>
          <a:xfrm>
            <a:off x="2468879" y="2953511"/>
            <a:ext cx="164593" cy="164593"/>
          </a:xfrm>
          <a:prstGeom prst="rect">
            <a:avLst/>
          </a:prstGeom>
          <a:solidFill>
            <a:srgbClr val="833AB4"/>
          </a:solidFill>
          <a:ln w="12700">
            <a:solidFill>
              <a:srgbClr val="833AB4"/>
            </a:solidFill>
          </a:ln>
        </p:spPr>
        <p:txBody>
          <a:bodyPr lIns="45719" rIns="45719"/>
          <a:lstStyle/>
          <a:p>
            <a:pPr/>
          </a:p>
        </p:txBody>
      </p:sp>
      <p:sp>
        <p:nvSpPr>
          <p:cNvPr id="686" name="Text 40"/>
          <p:cNvSpPr txBox="1"/>
          <p:nvPr/>
        </p:nvSpPr>
        <p:spPr>
          <a:xfrm>
            <a:off x="2706623" y="294411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2FA: On (now mandatory)</a:t>
            </a:r>
          </a:p>
        </p:txBody>
      </p:sp>
      <p:sp>
        <p:nvSpPr>
          <p:cNvPr id="687" name="Shape 41"/>
          <p:cNvSpPr/>
          <p:nvPr/>
        </p:nvSpPr>
        <p:spPr>
          <a:xfrm>
            <a:off x="2377439" y="3291840"/>
            <a:ext cx="2084834" cy="475488"/>
          </a:xfrm>
          <a:prstGeom prst="rect">
            <a:avLst/>
          </a:prstGeom>
          <a:solidFill>
            <a:srgbClr val="F8F9FA"/>
          </a:solidFill>
          <a:ln w="3810">
            <a:solidFill>
              <a:srgbClr val="E5E7EB"/>
            </a:solidFill>
          </a:ln>
        </p:spPr>
        <p:txBody>
          <a:bodyPr lIns="45719" rIns="45719"/>
          <a:lstStyle/>
          <a:p>
            <a:pPr/>
          </a:p>
        </p:txBody>
      </p:sp>
      <p:sp>
        <p:nvSpPr>
          <p:cNvPr id="688" name="Shape 42"/>
          <p:cNvSpPr/>
          <p:nvPr/>
        </p:nvSpPr>
        <p:spPr>
          <a:xfrm>
            <a:off x="2468879" y="3456432"/>
            <a:ext cx="164593" cy="164593"/>
          </a:xfrm>
          <a:prstGeom prst="rect">
            <a:avLst/>
          </a:prstGeom>
          <a:solidFill>
            <a:srgbClr val="15803D"/>
          </a:solidFill>
          <a:ln w="12700">
            <a:solidFill>
              <a:srgbClr val="15803D"/>
            </a:solidFill>
          </a:ln>
        </p:spPr>
        <p:txBody>
          <a:bodyPr lIns="45719" rIns="45719"/>
          <a:lstStyle/>
          <a:p>
            <a:pPr/>
          </a:p>
        </p:txBody>
      </p:sp>
      <p:sp>
        <p:nvSpPr>
          <p:cNvPr id="689" name="Text 43"/>
          <p:cNvSpPr txBox="1"/>
          <p:nvPr/>
        </p:nvSpPr>
        <p:spPr>
          <a:xfrm>
            <a:off x="2706623" y="3459733"/>
            <a:ext cx="1682497"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900">
                <a:solidFill>
                  <a:srgbClr val="15803D"/>
                </a:solidFill>
              </a:defRPr>
            </a:lvl1pPr>
          </a:lstStyle>
          <a:p>
            <a:pPr/>
            <a:r>
              <a:t>Passkey: Arriving 2026</a:t>
            </a:r>
          </a:p>
        </p:txBody>
      </p:sp>
      <p:sp>
        <p:nvSpPr>
          <p:cNvPr id="690" name="Shape 44"/>
          <p:cNvSpPr/>
          <p:nvPr/>
        </p:nvSpPr>
        <p:spPr>
          <a:xfrm>
            <a:off x="2377439" y="3794759"/>
            <a:ext cx="2084834" cy="475488"/>
          </a:xfrm>
          <a:prstGeom prst="rect">
            <a:avLst/>
          </a:prstGeom>
          <a:solidFill>
            <a:srgbClr val="FFFFFF"/>
          </a:solidFill>
          <a:ln w="3810">
            <a:solidFill>
              <a:srgbClr val="E5E7EB"/>
            </a:solidFill>
          </a:ln>
        </p:spPr>
        <p:txBody>
          <a:bodyPr lIns="45719" rIns="45719"/>
          <a:lstStyle/>
          <a:p>
            <a:pPr/>
          </a:p>
        </p:txBody>
      </p:sp>
      <p:sp>
        <p:nvSpPr>
          <p:cNvPr id="691" name="Shape 45"/>
          <p:cNvSpPr/>
          <p:nvPr/>
        </p:nvSpPr>
        <p:spPr>
          <a:xfrm>
            <a:off x="2468879" y="3959352"/>
            <a:ext cx="164593" cy="164593"/>
          </a:xfrm>
          <a:prstGeom prst="rect">
            <a:avLst/>
          </a:prstGeom>
          <a:solidFill>
            <a:srgbClr val="833AB4"/>
          </a:solidFill>
          <a:ln w="12700">
            <a:solidFill>
              <a:srgbClr val="833AB4"/>
            </a:solidFill>
          </a:ln>
        </p:spPr>
        <p:txBody>
          <a:bodyPr lIns="45719" rIns="45719"/>
          <a:lstStyle/>
          <a:p>
            <a:pPr/>
          </a:p>
        </p:txBody>
      </p:sp>
      <p:sp>
        <p:nvSpPr>
          <p:cNvPr id="692" name="Text 46"/>
          <p:cNvSpPr txBox="1"/>
          <p:nvPr/>
        </p:nvSpPr>
        <p:spPr>
          <a:xfrm>
            <a:off x="2706623" y="394995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Ads from partners: Off</a:t>
            </a:r>
          </a:p>
        </p:txBody>
      </p:sp>
      <p:sp>
        <p:nvSpPr>
          <p:cNvPr id="693" name="Shape 47"/>
          <p:cNvSpPr/>
          <p:nvPr/>
        </p:nvSpPr>
        <p:spPr>
          <a:xfrm>
            <a:off x="2377439" y="4297679"/>
            <a:ext cx="2084834" cy="475488"/>
          </a:xfrm>
          <a:prstGeom prst="rect">
            <a:avLst/>
          </a:prstGeom>
          <a:solidFill>
            <a:srgbClr val="F8F9FA"/>
          </a:solidFill>
          <a:ln w="3810">
            <a:solidFill>
              <a:srgbClr val="E5E7EB"/>
            </a:solidFill>
          </a:ln>
        </p:spPr>
        <p:txBody>
          <a:bodyPr lIns="45719" rIns="45719"/>
          <a:lstStyle/>
          <a:p>
            <a:pPr/>
          </a:p>
        </p:txBody>
      </p:sp>
      <p:sp>
        <p:nvSpPr>
          <p:cNvPr id="694" name="Shape 48"/>
          <p:cNvSpPr/>
          <p:nvPr/>
        </p:nvSpPr>
        <p:spPr>
          <a:xfrm>
            <a:off x="2468879" y="4462271"/>
            <a:ext cx="164593" cy="164593"/>
          </a:xfrm>
          <a:prstGeom prst="rect">
            <a:avLst/>
          </a:prstGeom>
          <a:solidFill>
            <a:srgbClr val="833AB4"/>
          </a:solidFill>
          <a:ln w="12700">
            <a:solidFill>
              <a:srgbClr val="833AB4"/>
            </a:solidFill>
          </a:ln>
        </p:spPr>
        <p:txBody>
          <a:bodyPr lIns="45719" rIns="45719"/>
          <a:lstStyle/>
          <a:p>
            <a:pPr/>
          </a:p>
        </p:txBody>
      </p:sp>
      <p:sp>
        <p:nvSpPr>
          <p:cNvPr id="695" name="Text 49"/>
          <p:cNvSpPr txBox="1"/>
          <p:nvPr/>
        </p:nvSpPr>
        <p:spPr>
          <a:xfrm>
            <a:off x="2706623" y="445287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Hidden Words: On</a:t>
            </a:r>
          </a:p>
        </p:txBody>
      </p:sp>
      <p:sp>
        <p:nvSpPr>
          <p:cNvPr id="696" name="Shape 50"/>
          <p:cNvSpPr/>
          <p:nvPr/>
        </p:nvSpPr>
        <p:spPr>
          <a:xfrm>
            <a:off x="4590288" y="777240"/>
            <a:ext cx="2084833" cy="4005072"/>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697" name="Shape 51"/>
          <p:cNvSpPr/>
          <p:nvPr/>
        </p:nvSpPr>
        <p:spPr>
          <a:xfrm>
            <a:off x="4590288" y="777240"/>
            <a:ext cx="2084833" cy="438912"/>
          </a:xfrm>
          <a:prstGeom prst="rect">
            <a:avLst/>
          </a:prstGeom>
          <a:solidFill>
            <a:srgbClr val="FF9900"/>
          </a:solidFill>
          <a:ln w="12700">
            <a:solidFill>
              <a:srgbClr val="FF9900"/>
            </a:solidFill>
          </a:ln>
        </p:spPr>
        <p:txBody>
          <a:bodyPr lIns="45719" rIns="45719"/>
          <a:lstStyle/>
          <a:p>
            <a:pPr/>
          </a:p>
        </p:txBody>
      </p:sp>
      <p:sp>
        <p:nvSpPr>
          <p:cNvPr id="698" name="Text 52"/>
          <p:cNvSpPr txBox="1"/>
          <p:nvPr/>
        </p:nvSpPr>
        <p:spPr>
          <a:xfrm>
            <a:off x="4663440" y="901446"/>
            <a:ext cx="1938529"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1300">
                <a:solidFill>
                  <a:srgbClr val="FFFFFF"/>
                </a:solidFill>
                <a:latin typeface="Cambria Bold"/>
                <a:ea typeface="Cambria Bold"/>
                <a:cs typeface="Cambria Bold"/>
                <a:sym typeface="Cambria Bold"/>
              </a:defRPr>
            </a:lvl1pPr>
          </a:lstStyle>
          <a:p>
            <a:pPr/>
            <a:r>
              <a:t>Amazon</a:t>
            </a:r>
          </a:p>
        </p:txBody>
      </p:sp>
      <p:sp>
        <p:nvSpPr>
          <p:cNvPr id="699" name="Shape 53"/>
          <p:cNvSpPr/>
          <p:nvPr/>
        </p:nvSpPr>
        <p:spPr>
          <a:xfrm>
            <a:off x="4590288" y="1280160"/>
            <a:ext cx="2084833" cy="475488"/>
          </a:xfrm>
          <a:prstGeom prst="rect">
            <a:avLst/>
          </a:prstGeom>
          <a:solidFill>
            <a:srgbClr val="F8F9FA"/>
          </a:solidFill>
          <a:ln w="3810">
            <a:solidFill>
              <a:srgbClr val="E5E7EB"/>
            </a:solidFill>
          </a:ln>
        </p:spPr>
        <p:txBody>
          <a:bodyPr lIns="45719" rIns="45719"/>
          <a:lstStyle/>
          <a:p>
            <a:pPr/>
          </a:p>
        </p:txBody>
      </p:sp>
      <p:sp>
        <p:nvSpPr>
          <p:cNvPr id="700" name="Shape 54"/>
          <p:cNvSpPr/>
          <p:nvPr/>
        </p:nvSpPr>
        <p:spPr>
          <a:xfrm>
            <a:off x="4681728" y="1444752"/>
            <a:ext cx="164593" cy="164593"/>
          </a:xfrm>
          <a:prstGeom prst="rect">
            <a:avLst/>
          </a:prstGeom>
          <a:solidFill>
            <a:srgbClr val="FF9900"/>
          </a:solidFill>
          <a:ln w="12700">
            <a:solidFill>
              <a:srgbClr val="FF9900"/>
            </a:solidFill>
          </a:ln>
        </p:spPr>
        <p:txBody>
          <a:bodyPr lIns="45719" rIns="45719"/>
          <a:lstStyle/>
          <a:p>
            <a:pPr/>
          </a:p>
        </p:txBody>
      </p:sp>
      <p:sp>
        <p:nvSpPr>
          <p:cNvPr id="701" name="Text 55"/>
          <p:cNvSpPr txBox="1"/>
          <p:nvPr/>
        </p:nvSpPr>
        <p:spPr>
          <a:xfrm>
            <a:off x="4919471" y="143535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Two-step verification: On</a:t>
            </a:r>
          </a:p>
        </p:txBody>
      </p:sp>
      <p:sp>
        <p:nvSpPr>
          <p:cNvPr id="702" name="Shape 56"/>
          <p:cNvSpPr/>
          <p:nvPr/>
        </p:nvSpPr>
        <p:spPr>
          <a:xfrm>
            <a:off x="4590288" y="1783079"/>
            <a:ext cx="2084833" cy="475488"/>
          </a:xfrm>
          <a:prstGeom prst="rect">
            <a:avLst/>
          </a:prstGeom>
          <a:solidFill>
            <a:srgbClr val="FFFFFF"/>
          </a:solidFill>
          <a:ln w="3810">
            <a:solidFill>
              <a:srgbClr val="E5E7EB"/>
            </a:solidFill>
          </a:ln>
        </p:spPr>
        <p:txBody>
          <a:bodyPr lIns="45719" rIns="45719"/>
          <a:lstStyle/>
          <a:p>
            <a:pPr/>
          </a:p>
        </p:txBody>
      </p:sp>
      <p:sp>
        <p:nvSpPr>
          <p:cNvPr id="703" name="Shape 57"/>
          <p:cNvSpPr/>
          <p:nvPr/>
        </p:nvSpPr>
        <p:spPr>
          <a:xfrm>
            <a:off x="4681728" y="1947672"/>
            <a:ext cx="164593" cy="164593"/>
          </a:xfrm>
          <a:prstGeom prst="rect">
            <a:avLst/>
          </a:prstGeom>
          <a:solidFill>
            <a:srgbClr val="15803D"/>
          </a:solidFill>
          <a:ln w="12700">
            <a:solidFill>
              <a:srgbClr val="15803D"/>
            </a:solidFill>
          </a:ln>
        </p:spPr>
        <p:txBody>
          <a:bodyPr lIns="45719" rIns="45719"/>
          <a:lstStyle/>
          <a:p>
            <a:pPr/>
          </a:p>
        </p:txBody>
      </p:sp>
      <p:sp>
        <p:nvSpPr>
          <p:cNvPr id="704" name="Text 58"/>
          <p:cNvSpPr txBox="1"/>
          <p:nvPr/>
        </p:nvSpPr>
        <p:spPr>
          <a:xfrm>
            <a:off x="4919471" y="1950973"/>
            <a:ext cx="1682497"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900">
                <a:solidFill>
                  <a:srgbClr val="15803D"/>
                </a:solidFill>
              </a:defRPr>
            </a:lvl1pPr>
          </a:lstStyle>
          <a:p>
            <a:pPr/>
            <a:r>
              <a:t>Passkey: Set up (website)</a:t>
            </a:r>
          </a:p>
        </p:txBody>
      </p:sp>
      <p:sp>
        <p:nvSpPr>
          <p:cNvPr id="705" name="Shape 59"/>
          <p:cNvSpPr/>
          <p:nvPr/>
        </p:nvSpPr>
        <p:spPr>
          <a:xfrm>
            <a:off x="4590288" y="2286000"/>
            <a:ext cx="2084833" cy="475488"/>
          </a:xfrm>
          <a:prstGeom prst="rect">
            <a:avLst/>
          </a:prstGeom>
          <a:solidFill>
            <a:srgbClr val="F8F9FA"/>
          </a:solidFill>
          <a:ln w="3810">
            <a:solidFill>
              <a:srgbClr val="E5E7EB"/>
            </a:solidFill>
          </a:ln>
        </p:spPr>
        <p:txBody>
          <a:bodyPr lIns="45719" rIns="45719"/>
          <a:lstStyle/>
          <a:p>
            <a:pPr/>
          </a:p>
        </p:txBody>
      </p:sp>
      <p:sp>
        <p:nvSpPr>
          <p:cNvPr id="706" name="Shape 60"/>
          <p:cNvSpPr/>
          <p:nvPr/>
        </p:nvSpPr>
        <p:spPr>
          <a:xfrm>
            <a:off x="4681728" y="2450592"/>
            <a:ext cx="164593" cy="164593"/>
          </a:xfrm>
          <a:prstGeom prst="rect">
            <a:avLst/>
          </a:prstGeom>
          <a:solidFill>
            <a:srgbClr val="FF9900"/>
          </a:solidFill>
          <a:ln w="12700">
            <a:solidFill>
              <a:srgbClr val="FF9900"/>
            </a:solidFill>
          </a:ln>
        </p:spPr>
        <p:txBody>
          <a:bodyPr lIns="45719" rIns="45719"/>
          <a:lstStyle/>
          <a:p>
            <a:pPr/>
          </a:p>
        </p:txBody>
      </p:sp>
      <p:sp>
        <p:nvSpPr>
          <p:cNvPr id="707" name="Text 61"/>
          <p:cNvSpPr txBox="1"/>
          <p:nvPr/>
        </p:nvSpPr>
        <p:spPr>
          <a:xfrm>
            <a:off x="4919471" y="244119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Interest-based ads: Off</a:t>
            </a:r>
          </a:p>
        </p:txBody>
      </p:sp>
      <p:sp>
        <p:nvSpPr>
          <p:cNvPr id="708" name="Shape 62"/>
          <p:cNvSpPr/>
          <p:nvPr/>
        </p:nvSpPr>
        <p:spPr>
          <a:xfrm>
            <a:off x="4590288" y="2788920"/>
            <a:ext cx="2084833" cy="475488"/>
          </a:xfrm>
          <a:prstGeom prst="rect">
            <a:avLst/>
          </a:prstGeom>
          <a:solidFill>
            <a:srgbClr val="FFFFFF"/>
          </a:solidFill>
          <a:ln w="3810">
            <a:solidFill>
              <a:srgbClr val="E5E7EB"/>
            </a:solidFill>
          </a:ln>
        </p:spPr>
        <p:txBody>
          <a:bodyPr lIns="45719" rIns="45719"/>
          <a:lstStyle/>
          <a:p>
            <a:pPr/>
          </a:p>
        </p:txBody>
      </p:sp>
      <p:sp>
        <p:nvSpPr>
          <p:cNvPr id="709" name="Shape 63"/>
          <p:cNvSpPr/>
          <p:nvPr/>
        </p:nvSpPr>
        <p:spPr>
          <a:xfrm>
            <a:off x="4681728" y="2953511"/>
            <a:ext cx="164593" cy="164593"/>
          </a:xfrm>
          <a:prstGeom prst="rect">
            <a:avLst/>
          </a:prstGeom>
          <a:solidFill>
            <a:srgbClr val="FF9900"/>
          </a:solidFill>
          <a:ln w="12700">
            <a:solidFill>
              <a:srgbClr val="FF9900"/>
            </a:solidFill>
          </a:ln>
        </p:spPr>
        <p:txBody>
          <a:bodyPr lIns="45719" rIns="45719"/>
          <a:lstStyle/>
          <a:p>
            <a:pPr/>
          </a:p>
        </p:txBody>
      </p:sp>
      <p:sp>
        <p:nvSpPr>
          <p:cNvPr id="710" name="Text 64"/>
          <p:cNvSpPr txBox="1"/>
          <p:nvPr/>
        </p:nvSpPr>
        <p:spPr>
          <a:xfrm>
            <a:off x="4919471" y="294411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Browsing history: Off</a:t>
            </a:r>
          </a:p>
        </p:txBody>
      </p:sp>
      <p:sp>
        <p:nvSpPr>
          <p:cNvPr id="711" name="Shape 65"/>
          <p:cNvSpPr/>
          <p:nvPr/>
        </p:nvSpPr>
        <p:spPr>
          <a:xfrm>
            <a:off x="4590288" y="3291840"/>
            <a:ext cx="2084833" cy="475488"/>
          </a:xfrm>
          <a:prstGeom prst="rect">
            <a:avLst/>
          </a:prstGeom>
          <a:solidFill>
            <a:srgbClr val="F8F9FA"/>
          </a:solidFill>
          <a:ln w="3810">
            <a:solidFill>
              <a:srgbClr val="E5E7EB"/>
            </a:solidFill>
          </a:ln>
        </p:spPr>
        <p:txBody>
          <a:bodyPr lIns="45719" rIns="45719"/>
          <a:lstStyle/>
          <a:p>
            <a:pPr/>
          </a:p>
        </p:txBody>
      </p:sp>
      <p:sp>
        <p:nvSpPr>
          <p:cNvPr id="712" name="Shape 66"/>
          <p:cNvSpPr/>
          <p:nvPr/>
        </p:nvSpPr>
        <p:spPr>
          <a:xfrm>
            <a:off x="4681728" y="3456432"/>
            <a:ext cx="164593" cy="164593"/>
          </a:xfrm>
          <a:prstGeom prst="rect">
            <a:avLst/>
          </a:prstGeom>
          <a:solidFill>
            <a:srgbClr val="FF9900"/>
          </a:solidFill>
          <a:ln w="12700">
            <a:solidFill>
              <a:srgbClr val="FF9900"/>
            </a:solidFill>
          </a:ln>
        </p:spPr>
        <p:txBody>
          <a:bodyPr lIns="45719" rIns="45719"/>
          <a:lstStyle/>
          <a:p>
            <a:pPr/>
          </a:p>
        </p:txBody>
      </p:sp>
      <p:sp>
        <p:nvSpPr>
          <p:cNvPr id="713" name="Text 67"/>
          <p:cNvSpPr txBox="1"/>
          <p:nvPr/>
        </p:nvSpPr>
        <p:spPr>
          <a:xfrm>
            <a:off x="4919471" y="344703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Remove unused cards</a:t>
            </a:r>
          </a:p>
        </p:txBody>
      </p:sp>
      <p:sp>
        <p:nvSpPr>
          <p:cNvPr id="714" name="Shape 68"/>
          <p:cNvSpPr/>
          <p:nvPr/>
        </p:nvSpPr>
        <p:spPr>
          <a:xfrm>
            <a:off x="4590288" y="3794759"/>
            <a:ext cx="2084833" cy="475488"/>
          </a:xfrm>
          <a:prstGeom prst="rect">
            <a:avLst/>
          </a:prstGeom>
          <a:solidFill>
            <a:srgbClr val="FFFFFF"/>
          </a:solidFill>
          <a:ln w="3810">
            <a:solidFill>
              <a:srgbClr val="E5E7EB"/>
            </a:solidFill>
          </a:ln>
        </p:spPr>
        <p:txBody>
          <a:bodyPr lIns="45719" rIns="45719"/>
          <a:lstStyle/>
          <a:p>
            <a:pPr/>
          </a:p>
        </p:txBody>
      </p:sp>
      <p:sp>
        <p:nvSpPr>
          <p:cNvPr id="715" name="Shape 69"/>
          <p:cNvSpPr/>
          <p:nvPr/>
        </p:nvSpPr>
        <p:spPr>
          <a:xfrm>
            <a:off x="4681728" y="3959352"/>
            <a:ext cx="164593" cy="164593"/>
          </a:xfrm>
          <a:prstGeom prst="rect">
            <a:avLst/>
          </a:prstGeom>
          <a:solidFill>
            <a:srgbClr val="FF9900"/>
          </a:solidFill>
          <a:ln w="12700">
            <a:solidFill>
              <a:srgbClr val="FF9900"/>
            </a:solidFill>
          </a:ln>
        </p:spPr>
        <p:txBody>
          <a:bodyPr lIns="45719" rIns="45719"/>
          <a:lstStyle/>
          <a:p>
            <a:pPr/>
          </a:p>
        </p:txBody>
      </p:sp>
      <p:sp>
        <p:nvSpPr>
          <p:cNvPr id="716" name="Text 70"/>
          <p:cNvSpPr txBox="1"/>
          <p:nvPr/>
        </p:nvSpPr>
        <p:spPr>
          <a:xfrm>
            <a:off x="4919471" y="394995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Alexa: auto-delete 3m</a:t>
            </a:r>
          </a:p>
        </p:txBody>
      </p:sp>
      <p:sp>
        <p:nvSpPr>
          <p:cNvPr id="717" name="Shape 71"/>
          <p:cNvSpPr/>
          <p:nvPr/>
        </p:nvSpPr>
        <p:spPr>
          <a:xfrm>
            <a:off x="4590288" y="4297679"/>
            <a:ext cx="2084833" cy="475488"/>
          </a:xfrm>
          <a:prstGeom prst="rect">
            <a:avLst/>
          </a:prstGeom>
          <a:solidFill>
            <a:srgbClr val="F8F9FA"/>
          </a:solidFill>
          <a:ln w="3810">
            <a:solidFill>
              <a:srgbClr val="E5E7EB"/>
            </a:solidFill>
          </a:ln>
        </p:spPr>
        <p:txBody>
          <a:bodyPr lIns="45719" rIns="45719"/>
          <a:lstStyle/>
          <a:p>
            <a:pPr/>
          </a:p>
        </p:txBody>
      </p:sp>
      <p:sp>
        <p:nvSpPr>
          <p:cNvPr id="718" name="Shape 72"/>
          <p:cNvSpPr/>
          <p:nvPr/>
        </p:nvSpPr>
        <p:spPr>
          <a:xfrm>
            <a:off x="4681728" y="4462271"/>
            <a:ext cx="164593" cy="164593"/>
          </a:xfrm>
          <a:prstGeom prst="rect">
            <a:avLst/>
          </a:prstGeom>
          <a:solidFill>
            <a:srgbClr val="FF9900"/>
          </a:solidFill>
          <a:ln w="12700">
            <a:solidFill>
              <a:srgbClr val="FF9900"/>
            </a:solidFill>
          </a:ln>
        </p:spPr>
        <p:txBody>
          <a:bodyPr lIns="45719" rIns="45719"/>
          <a:lstStyle/>
          <a:p>
            <a:pPr/>
          </a:p>
        </p:txBody>
      </p:sp>
      <p:sp>
        <p:nvSpPr>
          <p:cNvPr id="719" name="Text 73"/>
          <p:cNvSpPr txBox="1"/>
          <p:nvPr/>
        </p:nvSpPr>
        <p:spPr>
          <a:xfrm>
            <a:off x="4919471" y="445287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Revoke unused app access</a:t>
            </a:r>
          </a:p>
        </p:txBody>
      </p:sp>
      <p:sp>
        <p:nvSpPr>
          <p:cNvPr id="720" name="Shape 74"/>
          <p:cNvSpPr/>
          <p:nvPr/>
        </p:nvSpPr>
        <p:spPr>
          <a:xfrm>
            <a:off x="6803135" y="777240"/>
            <a:ext cx="2084833" cy="4005072"/>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721" name="Shape 75"/>
          <p:cNvSpPr/>
          <p:nvPr/>
        </p:nvSpPr>
        <p:spPr>
          <a:xfrm>
            <a:off x="6803135" y="777240"/>
            <a:ext cx="2084833" cy="438912"/>
          </a:xfrm>
          <a:prstGeom prst="rect">
            <a:avLst/>
          </a:prstGeom>
          <a:solidFill>
            <a:srgbClr val="4285F4"/>
          </a:solidFill>
          <a:ln w="12700">
            <a:solidFill>
              <a:srgbClr val="4285F4"/>
            </a:solidFill>
          </a:ln>
        </p:spPr>
        <p:txBody>
          <a:bodyPr lIns="45719" rIns="45719"/>
          <a:lstStyle/>
          <a:p>
            <a:pPr/>
          </a:p>
        </p:txBody>
      </p:sp>
      <p:sp>
        <p:nvSpPr>
          <p:cNvPr id="722" name="Text 76"/>
          <p:cNvSpPr txBox="1"/>
          <p:nvPr/>
        </p:nvSpPr>
        <p:spPr>
          <a:xfrm>
            <a:off x="6876288" y="901446"/>
            <a:ext cx="1938529"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1300">
                <a:solidFill>
                  <a:srgbClr val="FFFFFF"/>
                </a:solidFill>
                <a:latin typeface="Cambria Bold"/>
                <a:ea typeface="Cambria Bold"/>
                <a:cs typeface="Cambria Bold"/>
                <a:sym typeface="Cambria Bold"/>
              </a:defRPr>
            </a:lvl1pPr>
          </a:lstStyle>
          <a:p>
            <a:pPr/>
            <a:r>
              <a:t>Google</a:t>
            </a:r>
          </a:p>
        </p:txBody>
      </p:sp>
      <p:sp>
        <p:nvSpPr>
          <p:cNvPr id="723" name="Shape 77"/>
          <p:cNvSpPr/>
          <p:nvPr/>
        </p:nvSpPr>
        <p:spPr>
          <a:xfrm>
            <a:off x="6803135" y="1280160"/>
            <a:ext cx="2084833" cy="475488"/>
          </a:xfrm>
          <a:prstGeom prst="rect">
            <a:avLst/>
          </a:prstGeom>
          <a:solidFill>
            <a:srgbClr val="F8F9FA"/>
          </a:solidFill>
          <a:ln w="3810">
            <a:solidFill>
              <a:srgbClr val="E5E7EB"/>
            </a:solidFill>
          </a:ln>
        </p:spPr>
        <p:txBody>
          <a:bodyPr lIns="45719" rIns="45719"/>
          <a:lstStyle/>
          <a:p>
            <a:pPr/>
          </a:p>
        </p:txBody>
      </p:sp>
      <p:sp>
        <p:nvSpPr>
          <p:cNvPr id="724" name="Shape 78"/>
          <p:cNvSpPr/>
          <p:nvPr/>
        </p:nvSpPr>
        <p:spPr>
          <a:xfrm>
            <a:off x="6894576" y="1444752"/>
            <a:ext cx="164593" cy="164593"/>
          </a:xfrm>
          <a:prstGeom prst="rect">
            <a:avLst/>
          </a:prstGeom>
          <a:solidFill>
            <a:srgbClr val="4285F4"/>
          </a:solidFill>
          <a:ln w="12700">
            <a:solidFill>
              <a:srgbClr val="4285F4"/>
            </a:solidFill>
          </a:ln>
        </p:spPr>
        <p:txBody>
          <a:bodyPr lIns="45719" rIns="45719"/>
          <a:lstStyle/>
          <a:p>
            <a:pPr/>
          </a:p>
        </p:txBody>
      </p:sp>
      <p:sp>
        <p:nvSpPr>
          <p:cNvPr id="725" name="Text 79"/>
          <p:cNvSpPr txBox="1"/>
          <p:nvPr/>
        </p:nvSpPr>
        <p:spPr>
          <a:xfrm>
            <a:off x="7132319" y="143535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Web &amp; App Activity: Paused</a:t>
            </a:r>
          </a:p>
        </p:txBody>
      </p:sp>
      <p:sp>
        <p:nvSpPr>
          <p:cNvPr id="726" name="Shape 80"/>
          <p:cNvSpPr/>
          <p:nvPr/>
        </p:nvSpPr>
        <p:spPr>
          <a:xfrm>
            <a:off x="6803135" y="1783079"/>
            <a:ext cx="2084833" cy="475488"/>
          </a:xfrm>
          <a:prstGeom prst="rect">
            <a:avLst/>
          </a:prstGeom>
          <a:solidFill>
            <a:srgbClr val="FFFFFF"/>
          </a:solidFill>
          <a:ln w="3810">
            <a:solidFill>
              <a:srgbClr val="E5E7EB"/>
            </a:solidFill>
          </a:ln>
        </p:spPr>
        <p:txBody>
          <a:bodyPr lIns="45719" rIns="45719"/>
          <a:lstStyle/>
          <a:p>
            <a:pPr/>
          </a:p>
        </p:txBody>
      </p:sp>
      <p:sp>
        <p:nvSpPr>
          <p:cNvPr id="727" name="Shape 81"/>
          <p:cNvSpPr/>
          <p:nvPr/>
        </p:nvSpPr>
        <p:spPr>
          <a:xfrm>
            <a:off x="6894576" y="1947672"/>
            <a:ext cx="164593" cy="164593"/>
          </a:xfrm>
          <a:prstGeom prst="rect">
            <a:avLst/>
          </a:prstGeom>
          <a:solidFill>
            <a:srgbClr val="4285F4"/>
          </a:solidFill>
          <a:ln w="12700">
            <a:solidFill>
              <a:srgbClr val="4285F4"/>
            </a:solidFill>
          </a:ln>
        </p:spPr>
        <p:txBody>
          <a:bodyPr lIns="45719" rIns="45719"/>
          <a:lstStyle/>
          <a:p>
            <a:pPr/>
          </a:p>
        </p:txBody>
      </p:sp>
      <p:sp>
        <p:nvSpPr>
          <p:cNvPr id="728" name="Text 82"/>
          <p:cNvSpPr txBox="1"/>
          <p:nvPr/>
        </p:nvSpPr>
        <p:spPr>
          <a:xfrm>
            <a:off x="7132319" y="193827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Location History: Paused</a:t>
            </a:r>
          </a:p>
        </p:txBody>
      </p:sp>
      <p:sp>
        <p:nvSpPr>
          <p:cNvPr id="729" name="Shape 83"/>
          <p:cNvSpPr/>
          <p:nvPr/>
        </p:nvSpPr>
        <p:spPr>
          <a:xfrm>
            <a:off x="6803135" y="2286000"/>
            <a:ext cx="2084833" cy="475488"/>
          </a:xfrm>
          <a:prstGeom prst="rect">
            <a:avLst/>
          </a:prstGeom>
          <a:solidFill>
            <a:srgbClr val="F8F9FA"/>
          </a:solidFill>
          <a:ln w="3810">
            <a:solidFill>
              <a:srgbClr val="E5E7EB"/>
            </a:solidFill>
          </a:ln>
        </p:spPr>
        <p:txBody>
          <a:bodyPr lIns="45719" rIns="45719"/>
          <a:lstStyle/>
          <a:p>
            <a:pPr/>
          </a:p>
        </p:txBody>
      </p:sp>
      <p:sp>
        <p:nvSpPr>
          <p:cNvPr id="730" name="Shape 84"/>
          <p:cNvSpPr/>
          <p:nvPr/>
        </p:nvSpPr>
        <p:spPr>
          <a:xfrm>
            <a:off x="6894576" y="2450592"/>
            <a:ext cx="164593" cy="164593"/>
          </a:xfrm>
          <a:prstGeom prst="rect">
            <a:avLst/>
          </a:prstGeom>
          <a:solidFill>
            <a:srgbClr val="4285F4"/>
          </a:solidFill>
          <a:ln w="12700">
            <a:solidFill>
              <a:srgbClr val="4285F4"/>
            </a:solidFill>
          </a:ln>
        </p:spPr>
        <p:txBody>
          <a:bodyPr lIns="45719" rIns="45719"/>
          <a:lstStyle/>
          <a:p>
            <a:pPr/>
          </a:p>
        </p:txBody>
      </p:sp>
      <p:sp>
        <p:nvSpPr>
          <p:cNvPr id="731" name="Text 85"/>
          <p:cNvSpPr txBox="1"/>
          <p:nvPr/>
        </p:nvSpPr>
        <p:spPr>
          <a:xfrm>
            <a:off x="7132319" y="244119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YouTube history: Paused</a:t>
            </a:r>
          </a:p>
        </p:txBody>
      </p:sp>
      <p:sp>
        <p:nvSpPr>
          <p:cNvPr id="732" name="Shape 86"/>
          <p:cNvSpPr/>
          <p:nvPr/>
        </p:nvSpPr>
        <p:spPr>
          <a:xfrm>
            <a:off x="6803135" y="2788920"/>
            <a:ext cx="2084833" cy="475488"/>
          </a:xfrm>
          <a:prstGeom prst="rect">
            <a:avLst/>
          </a:prstGeom>
          <a:solidFill>
            <a:srgbClr val="FFFFFF"/>
          </a:solidFill>
          <a:ln w="3810">
            <a:solidFill>
              <a:srgbClr val="E5E7EB"/>
            </a:solidFill>
          </a:ln>
        </p:spPr>
        <p:txBody>
          <a:bodyPr lIns="45719" rIns="45719"/>
          <a:lstStyle/>
          <a:p>
            <a:pPr/>
          </a:p>
        </p:txBody>
      </p:sp>
      <p:sp>
        <p:nvSpPr>
          <p:cNvPr id="733" name="Shape 87"/>
          <p:cNvSpPr/>
          <p:nvPr/>
        </p:nvSpPr>
        <p:spPr>
          <a:xfrm>
            <a:off x="6894576" y="2953511"/>
            <a:ext cx="164593" cy="164593"/>
          </a:xfrm>
          <a:prstGeom prst="rect">
            <a:avLst/>
          </a:prstGeom>
          <a:solidFill>
            <a:srgbClr val="4285F4"/>
          </a:solidFill>
          <a:ln w="12700">
            <a:solidFill>
              <a:srgbClr val="4285F4"/>
            </a:solidFill>
          </a:ln>
        </p:spPr>
        <p:txBody>
          <a:bodyPr lIns="45719" rIns="45719"/>
          <a:lstStyle/>
          <a:p>
            <a:pPr/>
          </a:p>
        </p:txBody>
      </p:sp>
      <p:sp>
        <p:nvSpPr>
          <p:cNvPr id="734" name="Text 88"/>
          <p:cNvSpPr txBox="1"/>
          <p:nvPr/>
        </p:nvSpPr>
        <p:spPr>
          <a:xfrm>
            <a:off x="7132319" y="294411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Auto-delete: 3 months</a:t>
            </a:r>
          </a:p>
        </p:txBody>
      </p:sp>
      <p:sp>
        <p:nvSpPr>
          <p:cNvPr id="735" name="Shape 89"/>
          <p:cNvSpPr/>
          <p:nvPr/>
        </p:nvSpPr>
        <p:spPr>
          <a:xfrm>
            <a:off x="6803135" y="3291840"/>
            <a:ext cx="2084833" cy="475488"/>
          </a:xfrm>
          <a:prstGeom prst="rect">
            <a:avLst/>
          </a:prstGeom>
          <a:solidFill>
            <a:srgbClr val="F8F9FA"/>
          </a:solidFill>
          <a:ln w="3810">
            <a:solidFill>
              <a:srgbClr val="E5E7EB"/>
            </a:solidFill>
          </a:ln>
        </p:spPr>
        <p:txBody>
          <a:bodyPr lIns="45719" rIns="45719"/>
          <a:lstStyle/>
          <a:p>
            <a:pPr/>
          </a:p>
        </p:txBody>
      </p:sp>
      <p:sp>
        <p:nvSpPr>
          <p:cNvPr id="736" name="Shape 90"/>
          <p:cNvSpPr/>
          <p:nvPr/>
        </p:nvSpPr>
        <p:spPr>
          <a:xfrm>
            <a:off x="6894576" y="3456432"/>
            <a:ext cx="164593" cy="164593"/>
          </a:xfrm>
          <a:prstGeom prst="rect">
            <a:avLst/>
          </a:prstGeom>
          <a:solidFill>
            <a:srgbClr val="4285F4"/>
          </a:solidFill>
          <a:ln w="12700">
            <a:solidFill>
              <a:srgbClr val="4285F4"/>
            </a:solidFill>
          </a:ln>
        </p:spPr>
        <p:txBody>
          <a:bodyPr lIns="45719" rIns="45719"/>
          <a:lstStyle/>
          <a:p>
            <a:pPr/>
          </a:p>
        </p:txBody>
      </p:sp>
      <p:sp>
        <p:nvSpPr>
          <p:cNvPr id="737" name="Text 91"/>
          <p:cNvSpPr txBox="1"/>
          <p:nvPr/>
        </p:nvSpPr>
        <p:spPr>
          <a:xfrm>
            <a:off x="7132319" y="344703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2-Step Verification: On</a:t>
            </a:r>
          </a:p>
        </p:txBody>
      </p:sp>
      <p:sp>
        <p:nvSpPr>
          <p:cNvPr id="738" name="Shape 92"/>
          <p:cNvSpPr/>
          <p:nvPr/>
        </p:nvSpPr>
        <p:spPr>
          <a:xfrm>
            <a:off x="6803135" y="3794759"/>
            <a:ext cx="2084833" cy="475488"/>
          </a:xfrm>
          <a:prstGeom prst="rect">
            <a:avLst/>
          </a:prstGeom>
          <a:solidFill>
            <a:srgbClr val="FFFFFF"/>
          </a:solidFill>
          <a:ln w="3810">
            <a:solidFill>
              <a:srgbClr val="E5E7EB"/>
            </a:solidFill>
          </a:ln>
        </p:spPr>
        <p:txBody>
          <a:bodyPr lIns="45719" rIns="45719"/>
          <a:lstStyle/>
          <a:p>
            <a:pPr/>
          </a:p>
        </p:txBody>
      </p:sp>
      <p:sp>
        <p:nvSpPr>
          <p:cNvPr id="739" name="Shape 93"/>
          <p:cNvSpPr/>
          <p:nvPr/>
        </p:nvSpPr>
        <p:spPr>
          <a:xfrm>
            <a:off x="6894576" y="3959352"/>
            <a:ext cx="164593" cy="164593"/>
          </a:xfrm>
          <a:prstGeom prst="rect">
            <a:avLst/>
          </a:prstGeom>
          <a:solidFill>
            <a:srgbClr val="15803D"/>
          </a:solidFill>
          <a:ln w="12700">
            <a:solidFill>
              <a:srgbClr val="15803D"/>
            </a:solidFill>
          </a:ln>
        </p:spPr>
        <p:txBody>
          <a:bodyPr lIns="45719" rIns="45719"/>
          <a:lstStyle/>
          <a:p>
            <a:pPr/>
          </a:p>
        </p:txBody>
      </p:sp>
      <p:sp>
        <p:nvSpPr>
          <p:cNvPr id="740" name="Text 94"/>
          <p:cNvSpPr txBox="1"/>
          <p:nvPr/>
        </p:nvSpPr>
        <p:spPr>
          <a:xfrm>
            <a:off x="7132319" y="3962653"/>
            <a:ext cx="1682497"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900">
                <a:solidFill>
                  <a:srgbClr val="15803D"/>
                </a:solidFill>
              </a:defRPr>
            </a:lvl1pPr>
          </a:lstStyle>
          <a:p>
            <a:pPr/>
            <a:r>
              <a:t>Passkey: Set up (recommended)</a:t>
            </a:r>
          </a:p>
        </p:txBody>
      </p:sp>
      <p:sp>
        <p:nvSpPr>
          <p:cNvPr id="741" name="Shape 95"/>
          <p:cNvSpPr/>
          <p:nvPr/>
        </p:nvSpPr>
        <p:spPr>
          <a:xfrm>
            <a:off x="6803135" y="4297679"/>
            <a:ext cx="2084833" cy="475488"/>
          </a:xfrm>
          <a:prstGeom prst="rect">
            <a:avLst/>
          </a:prstGeom>
          <a:solidFill>
            <a:srgbClr val="F8F9FA"/>
          </a:solidFill>
          <a:ln w="3810">
            <a:solidFill>
              <a:srgbClr val="E5E7EB"/>
            </a:solidFill>
          </a:ln>
        </p:spPr>
        <p:txBody>
          <a:bodyPr lIns="45719" rIns="45719"/>
          <a:lstStyle/>
          <a:p>
            <a:pPr/>
          </a:p>
        </p:txBody>
      </p:sp>
      <p:sp>
        <p:nvSpPr>
          <p:cNvPr id="742" name="Shape 96"/>
          <p:cNvSpPr/>
          <p:nvPr/>
        </p:nvSpPr>
        <p:spPr>
          <a:xfrm>
            <a:off x="6894576" y="4462271"/>
            <a:ext cx="164593" cy="164593"/>
          </a:xfrm>
          <a:prstGeom prst="rect">
            <a:avLst/>
          </a:prstGeom>
          <a:solidFill>
            <a:srgbClr val="4285F4"/>
          </a:solidFill>
          <a:ln w="12700">
            <a:solidFill>
              <a:srgbClr val="4285F4"/>
            </a:solidFill>
          </a:ln>
        </p:spPr>
        <p:txBody>
          <a:bodyPr lIns="45719" rIns="45719"/>
          <a:lstStyle/>
          <a:p>
            <a:pPr/>
          </a:p>
        </p:txBody>
      </p:sp>
      <p:sp>
        <p:nvSpPr>
          <p:cNvPr id="743" name="Text 97"/>
          <p:cNvSpPr txBox="1"/>
          <p:nvPr/>
        </p:nvSpPr>
        <p:spPr>
          <a:xfrm>
            <a:off x="7132319" y="4452873"/>
            <a:ext cx="1682497"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Security Checkup: Done</a:t>
            </a:r>
          </a:p>
        </p:txBody>
      </p:sp>
      <p:sp>
        <p:nvSpPr>
          <p:cNvPr id="744" name="Shape 98"/>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745" name="Text 99"/>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746" name="Text 100"/>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Summary Checklist</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2E4A"/>
        </a:solidFill>
      </p:bgPr>
    </p:bg>
    <p:spTree>
      <p:nvGrpSpPr>
        <p:cNvPr id="1" name=""/>
        <p:cNvGrpSpPr/>
        <p:nvPr/>
      </p:nvGrpSpPr>
      <p:grpSpPr>
        <a:xfrm>
          <a:off x="0" y="0"/>
          <a:ext cx="0" cy="0"/>
          <a:chOff x="0" y="0"/>
          <a:chExt cx="0" cy="0"/>
        </a:xfrm>
      </p:grpSpPr>
      <p:sp>
        <p:nvSpPr>
          <p:cNvPr id="750" name="Shape 0"/>
          <p:cNvSpPr/>
          <p:nvPr/>
        </p:nvSpPr>
        <p:spPr>
          <a:xfrm>
            <a:off x="0" y="0"/>
            <a:ext cx="9144000" cy="5143500"/>
          </a:xfrm>
          <a:prstGeom prst="rect">
            <a:avLst/>
          </a:prstGeom>
          <a:solidFill>
            <a:srgbClr val="1A2E4A"/>
          </a:solidFill>
          <a:ln w="12700">
            <a:solidFill>
              <a:srgbClr val="1A2E4A"/>
            </a:solidFill>
          </a:ln>
        </p:spPr>
        <p:txBody>
          <a:bodyPr lIns="45719" rIns="45719"/>
          <a:lstStyle/>
          <a:p>
            <a:pPr/>
          </a:p>
        </p:txBody>
      </p:sp>
      <p:sp>
        <p:nvSpPr>
          <p:cNvPr id="751" name="Shape 1"/>
          <p:cNvSpPr/>
          <p:nvPr/>
        </p:nvSpPr>
        <p:spPr>
          <a:xfrm>
            <a:off x="0" y="-1"/>
            <a:ext cx="9144000" cy="91442"/>
          </a:xfrm>
          <a:prstGeom prst="rect">
            <a:avLst/>
          </a:prstGeom>
          <a:solidFill>
            <a:srgbClr val="F59E0B"/>
          </a:solidFill>
          <a:ln w="12700">
            <a:solidFill>
              <a:srgbClr val="F59E0B"/>
            </a:solidFill>
          </a:ln>
        </p:spPr>
        <p:txBody>
          <a:bodyPr lIns="45719" rIns="45719"/>
          <a:lstStyle/>
          <a:p>
            <a:pPr/>
          </a:p>
        </p:txBody>
      </p:sp>
      <p:sp>
        <p:nvSpPr>
          <p:cNvPr id="752" name="Shape 2"/>
          <p:cNvSpPr/>
          <p:nvPr/>
        </p:nvSpPr>
        <p:spPr>
          <a:xfrm>
            <a:off x="0" y="5052059"/>
            <a:ext cx="9144000" cy="91441"/>
          </a:xfrm>
          <a:prstGeom prst="rect">
            <a:avLst/>
          </a:prstGeom>
          <a:solidFill>
            <a:srgbClr val="F59E0B"/>
          </a:solidFill>
          <a:ln w="12700">
            <a:solidFill>
              <a:srgbClr val="F59E0B"/>
            </a:solidFill>
          </a:ln>
        </p:spPr>
        <p:txBody>
          <a:bodyPr lIns="45719" rIns="45719"/>
          <a:lstStyle/>
          <a:p>
            <a:pPr/>
          </a:p>
        </p:txBody>
      </p:sp>
      <p:sp>
        <p:nvSpPr>
          <p:cNvPr id="753" name="Text 3"/>
          <p:cNvSpPr txBox="1"/>
          <p:nvPr/>
        </p:nvSpPr>
        <p:spPr>
          <a:xfrm>
            <a:off x="502919" y="342900"/>
            <a:ext cx="8138161" cy="548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3000">
                <a:solidFill>
                  <a:srgbClr val="FFFFFF"/>
                </a:solidFill>
                <a:latin typeface="Cambria Bold"/>
                <a:ea typeface="Cambria Bold"/>
                <a:cs typeface="Cambria Bold"/>
                <a:sym typeface="Cambria Bold"/>
              </a:defRPr>
            </a:lvl1pPr>
          </a:lstStyle>
          <a:p>
            <a:pPr/>
            <a:r>
              <a:t>Key Reminders</a:t>
            </a:r>
          </a:p>
        </p:txBody>
      </p:sp>
      <p:sp>
        <p:nvSpPr>
          <p:cNvPr id="754" name="Shape 4"/>
          <p:cNvSpPr/>
          <p:nvPr/>
        </p:nvSpPr>
        <p:spPr>
          <a:xfrm>
            <a:off x="457199" y="1188719"/>
            <a:ext cx="3931922" cy="1572770"/>
          </a:xfrm>
          <a:prstGeom prst="rect">
            <a:avLst/>
          </a:prstGeom>
          <a:solidFill>
            <a:srgbClr val="2C5282"/>
          </a:solidFill>
          <a:ln w="6350">
            <a:solidFill>
              <a:srgbClr val="3A6BA5"/>
            </a:solidFill>
          </a:ln>
        </p:spPr>
        <p:txBody>
          <a:bodyPr lIns="45719" rIns="45719"/>
          <a:lstStyle/>
          <a:p>
            <a:pPr/>
          </a:p>
        </p:txBody>
      </p:sp>
      <p:sp>
        <p:nvSpPr>
          <p:cNvPr id="755" name="Shape 5"/>
          <p:cNvSpPr/>
          <p:nvPr/>
        </p:nvSpPr>
        <p:spPr>
          <a:xfrm>
            <a:off x="658368" y="1655064"/>
            <a:ext cx="621792" cy="621793"/>
          </a:xfrm>
          <a:prstGeom prst="ellipse">
            <a:avLst/>
          </a:prstGeom>
          <a:solidFill>
            <a:srgbClr val="B45309"/>
          </a:solidFill>
          <a:ln w="12700">
            <a:solidFill>
              <a:srgbClr val="B45309"/>
            </a:solidFill>
          </a:ln>
        </p:spPr>
        <p:txBody>
          <a:bodyPr lIns="45719" rIns="45719"/>
          <a:lstStyle/>
          <a:p>
            <a:pPr/>
          </a:p>
        </p:txBody>
      </p:sp>
      <p:pic>
        <p:nvPicPr>
          <p:cNvPr id="756" name="Image 0" descr="Image 0"/>
          <p:cNvPicPr>
            <a:picLocks noChangeAspect="1"/>
          </p:cNvPicPr>
          <p:nvPr/>
        </p:nvPicPr>
        <p:blipFill>
          <a:blip r:embed="rId3">
            <a:extLst/>
          </a:blip>
          <a:stretch>
            <a:fillRect/>
          </a:stretch>
        </p:blipFill>
        <p:spPr>
          <a:xfrm>
            <a:off x="740663" y="1737360"/>
            <a:ext cx="457201" cy="457201"/>
          </a:xfrm>
          <a:prstGeom prst="rect">
            <a:avLst/>
          </a:prstGeom>
          <a:ln w="12700">
            <a:miter lim="400000"/>
          </a:ln>
        </p:spPr>
      </p:pic>
      <p:sp>
        <p:nvSpPr>
          <p:cNvPr id="757" name="Text 6"/>
          <p:cNvSpPr txBox="1"/>
          <p:nvPr/>
        </p:nvSpPr>
        <p:spPr>
          <a:xfrm>
            <a:off x="1417319" y="1784604"/>
            <a:ext cx="2834641" cy="381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defRPr>
            </a:lvl1pPr>
          </a:lstStyle>
          <a:p>
            <a:pPr/>
            <a:r>
              <a:t>Platform settings change - review them every six months.</a:t>
            </a:r>
          </a:p>
        </p:txBody>
      </p:sp>
      <p:sp>
        <p:nvSpPr>
          <p:cNvPr id="758" name="Shape 7"/>
          <p:cNvSpPr/>
          <p:nvPr/>
        </p:nvSpPr>
        <p:spPr>
          <a:xfrm>
            <a:off x="4846320" y="1188719"/>
            <a:ext cx="3931921" cy="1572770"/>
          </a:xfrm>
          <a:prstGeom prst="rect">
            <a:avLst/>
          </a:prstGeom>
          <a:solidFill>
            <a:srgbClr val="2C5282"/>
          </a:solidFill>
          <a:ln w="6350">
            <a:solidFill>
              <a:srgbClr val="3A6BA5"/>
            </a:solidFill>
          </a:ln>
        </p:spPr>
        <p:txBody>
          <a:bodyPr lIns="45719" rIns="45719"/>
          <a:lstStyle/>
          <a:p>
            <a:pPr/>
          </a:p>
        </p:txBody>
      </p:sp>
      <p:sp>
        <p:nvSpPr>
          <p:cNvPr id="759" name="Shape 8"/>
          <p:cNvSpPr/>
          <p:nvPr/>
        </p:nvSpPr>
        <p:spPr>
          <a:xfrm>
            <a:off x="5047488" y="1655064"/>
            <a:ext cx="621793" cy="621793"/>
          </a:xfrm>
          <a:prstGeom prst="ellipse">
            <a:avLst/>
          </a:prstGeom>
          <a:solidFill>
            <a:srgbClr val="B45309"/>
          </a:solidFill>
          <a:ln w="12700">
            <a:solidFill>
              <a:srgbClr val="B45309"/>
            </a:solidFill>
          </a:ln>
        </p:spPr>
        <p:txBody>
          <a:bodyPr lIns="45719" rIns="45719"/>
          <a:lstStyle/>
          <a:p>
            <a:pPr/>
          </a:p>
        </p:txBody>
      </p:sp>
      <p:pic>
        <p:nvPicPr>
          <p:cNvPr id="760" name="Image 1" descr="Image 1"/>
          <p:cNvPicPr>
            <a:picLocks noChangeAspect="1"/>
          </p:cNvPicPr>
          <p:nvPr/>
        </p:nvPicPr>
        <p:blipFill>
          <a:blip r:embed="rId4">
            <a:extLst/>
          </a:blip>
          <a:stretch>
            <a:fillRect/>
          </a:stretch>
        </p:blipFill>
        <p:spPr>
          <a:xfrm>
            <a:off x="5129784" y="1737360"/>
            <a:ext cx="457201" cy="457201"/>
          </a:xfrm>
          <a:prstGeom prst="rect">
            <a:avLst/>
          </a:prstGeom>
          <a:ln w="12700">
            <a:miter lim="400000"/>
          </a:ln>
        </p:spPr>
      </p:pic>
      <p:sp>
        <p:nvSpPr>
          <p:cNvPr id="761" name="Text 9"/>
          <p:cNvSpPr txBox="1"/>
          <p:nvPr/>
        </p:nvSpPr>
        <p:spPr>
          <a:xfrm>
            <a:off x="5806440" y="1784604"/>
            <a:ext cx="2834641" cy="381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defRPr>
            </a:lvl1pPr>
          </a:lstStyle>
          <a:p>
            <a:pPr/>
            <a:r>
              <a:t>Two-step verification is the minimum security step for every account.</a:t>
            </a:r>
          </a:p>
        </p:txBody>
      </p:sp>
      <p:sp>
        <p:nvSpPr>
          <p:cNvPr id="762" name="Shape 10"/>
          <p:cNvSpPr/>
          <p:nvPr/>
        </p:nvSpPr>
        <p:spPr>
          <a:xfrm>
            <a:off x="457199" y="2907792"/>
            <a:ext cx="3931922" cy="1572769"/>
          </a:xfrm>
          <a:prstGeom prst="rect">
            <a:avLst/>
          </a:prstGeom>
          <a:solidFill>
            <a:srgbClr val="2C5282"/>
          </a:solidFill>
          <a:ln w="6350">
            <a:solidFill>
              <a:srgbClr val="3A6BA5"/>
            </a:solidFill>
          </a:ln>
        </p:spPr>
        <p:txBody>
          <a:bodyPr lIns="45719" rIns="45719"/>
          <a:lstStyle/>
          <a:p>
            <a:pPr/>
          </a:p>
        </p:txBody>
      </p:sp>
      <p:sp>
        <p:nvSpPr>
          <p:cNvPr id="763" name="Shape 11"/>
          <p:cNvSpPr/>
          <p:nvPr/>
        </p:nvSpPr>
        <p:spPr>
          <a:xfrm>
            <a:off x="658368" y="3374135"/>
            <a:ext cx="621792" cy="621793"/>
          </a:xfrm>
          <a:prstGeom prst="ellipse">
            <a:avLst/>
          </a:prstGeom>
          <a:solidFill>
            <a:srgbClr val="B45309"/>
          </a:solidFill>
          <a:ln w="12700">
            <a:solidFill>
              <a:srgbClr val="B45309"/>
            </a:solidFill>
          </a:ln>
        </p:spPr>
        <p:txBody>
          <a:bodyPr lIns="45719" rIns="45719"/>
          <a:lstStyle/>
          <a:p>
            <a:pPr/>
          </a:p>
        </p:txBody>
      </p:sp>
      <p:pic>
        <p:nvPicPr>
          <p:cNvPr id="764" name="Image 2" descr="Image 2"/>
          <p:cNvPicPr>
            <a:picLocks noChangeAspect="1"/>
          </p:cNvPicPr>
          <p:nvPr/>
        </p:nvPicPr>
        <p:blipFill>
          <a:blip r:embed="rId5">
            <a:extLst/>
          </a:blip>
          <a:stretch>
            <a:fillRect/>
          </a:stretch>
        </p:blipFill>
        <p:spPr>
          <a:xfrm>
            <a:off x="740663" y="3456432"/>
            <a:ext cx="457201" cy="457201"/>
          </a:xfrm>
          <a:prstGeom prst="rect">
            <a:avLst/>
          </a:prstGeom>
          <a:ln w="12700">
            <a:miter lim="400000"/>
          </a:ln>
        </p:spPr>
      </p:pic>
      <p:sp>
        <p:nvSpPr>
          <p:cNvPr id="765" name="Text 12"/>
          <p:cNvSpPr txBox="1"/>
          <p:nvPr/>
        </p:nvSpPr>
        <p:spPr>
          <a:xfrm>
            <a:off x="1417319" y="3408426"/>
            <a:ext cx="2834641" cy="571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defRPr>
            </a:lvl1pPr>
          </a:lstStyle>
          <a:p>
            <a:pPr/>
            <a:r>
              <a:t>Passkeys are now available on all four platforms and offer the highest protection.</a:t>
            </a:r>
          </a:p>
        </p:txBody>
      </p:sp>
      <p:sp>
        <p:nvSpPr>
          <p:cNvPr id="766" name="Shape 13"/>
          <p:cNvSpPr/>
          <p:nvPr/>
        </p:nvSpPr>
        <p:spPr>
          <a:xfrm>
            <a:off x="4846320" y="2907792"/>
            <a:ext cx="3931921" cy="1572769"/>
          </a:xfrm>
          <a:prstGeom prst="rect">
            <a:avLst/>
          </a:prstGeom>
          <a:solidFill>
            <a:srgbClr val="2C5282"/>
          </a:solidFill>
          <a:ln w="6350">
            <a:solidFill>
              <a:srgbClr val="3A6BA5"/>
            </a:solidFill>
          </a:ln>
        </p:spPr>
        <p:txBody>
          <a:bodyPr lIns="45719" rIns="45719"/>
          <a:lstStyle/>
          <a:p>
            <a:pPr/>
          </a:p>
        </p:txBody>
      </p:sp>
      <p:sp>
        <p:nvSpPr>
          <p:cNvPr id="767" name="Shape 14"/>
          <p:cNvSpPr/>
          <p:nvPr/>
        </p:nvSpPr>
        <p:spPr>
          <a:xfrm>
            <a:off x="5047488" y="3374135"/>
            <a:ext cx="621793" cy="621793"/>
          </a:xfrm>
          <a:prstGeom prst="ellipse">
            <a:avLst/>
          </a:prstGeom>
          <a:solidFill>
            <a:srgbClr val="B45309"/>
          </a:solidFill>
          <a:ln w="12700">
            <a:solidFill>
              <a:srgbClr val="B45309"/>
            </a:solidFill>
          </a:ln>
        </p:spPr>
        <p:txBody>
          <a:bodyPr lIns="45719" rIns="45719"/>
          <a:lstStyle/>
          <a:p>
            <a:pPr/>
          </a:p>
        </p:txBody>
      </p:sp>
      <p:pic>
        <p:nvPicPr>
          <p:cNvPr id="768" name="Image 3" descr="Image 3"/>
          <p:cNvPicPr>
            <a:picLocks noChangeAspect="1"/>
          </p:cNvPicPr>
          <p:nvPr/>
        </p:nvPicPr>
        <p:blipFill>
          <a:blip r:embed="rId6">
            <a:extLst/>
          </a:blip>
          <a:stretch>
            <a:fillRect/>
          </a:stretch>
        </p:blipFill>
        <p:spPr>
          <a:xfrm>
            <a:off x="5129784" y="3456432"/>
            <a:ext cx="457201" cy="457201"/>
          </a:xfrm>
          <a:prstGeom prst="rect">
            <a:avLst/>
          </a:prstGeom>
          <a:ln w="12700">
            <a:miter lim="400000"/>
          </a:ln>
        </p:spPr>
      </p:pic>
      <p:sp>
        <p:nvSpPr>
          <p:cNvPr id="769" name="Text 15"/>
          <p:cNvSpPr txBox="1"/>
          <p:nvPr/>
        </p:nvSpPr>
        <p:spPr>
          <a:xfrm>
            <a:off x="5806440" y="3503676"/>
            <a:ext cx="2834641" cy="381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defRPr>
            </a:lvl1pPr>
          </a:lstStyle>
          <a:p>
            <a:pPr/>
            <a:r>
              <a:t>A full printable guide and checklist is available as a PDF.</a:t>
            </a:r>
          </a:p>
        </p:txBody>
      </p:sp>
      <p:sp>
        <p:nvSpPr>
          <p:cNvPr id="770" name="Text 16"/>
          <p:cNvSpPr txBox="1"/>
          <p:nvPr/>
        </p:nvSpPr>
        <p:spPr>
          <a:xfrm>
            <a:off x="502919" y="4695190"/>
            <a:ext cx="8138161" cy="2565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100">
                <a:solidFill>
                  <a:srgbClr val="6B7280"/>
                </a:solidFill>
              </a:defRPr>
            </a:lvl1pPr>
          </a:lstStyle>
          <a:p>
            <a:pPr/>
            <a:r>
              <a:t>Privacy &amp; Security Settings Guide  |  u3a  |  May 2026</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4" name="TextBox 1"/>
          <p:cNvSpPr txBox="1"/>
          <p:nvPr/>
        </p:nvSpPr>
        <p:spPr>
          <a:xfrm>
            <a:off x="502919" y="365759"/>
            <a:ext cx="5084327" cy="5867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3200">
                <a:solidFill>
                  <a:srgbClr val="1A2E4A"/>
                </a:solidFill>
              </a:defRPr>
            </a:lvl1pPr>
          </a:lstStyle>
          <a:p>
            <a:pPr/>
            <a:r>
              <a:t>Passkey Device Requirements</a:t>
            </a:r>
          </a:p>
        </p:txBody>
      </p:sp>
      <p:sp>
        <p:nvSpPr>
          <p:cNvPr id="775" name="TextBox 2"/>
          <p:cNvSpPr txBox="1"/>
          <p:nvPr/>
        </p:nvSpPr>
        <p:spPr>
          <a:xfrm>
            <a:off x="502919" y="914400"/>
            <a:ext cx="3210581" cy="3327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600">
                <a:solidFill>
                  <a:srgbClr val="F59E0B"/>
                </a:solidFill>
              </a:defRPr>
            </a:lvl1pPr>
          </a:lstStyle>
          <a:p>
            <a:pPr/>
            <a:r>
              <a:t>Part 1: Operating Systems &amp; Browsers</a:t>
            </a:r>
          </a:p>
        </p:txBody>
      </p:sp>
      <p:sp>
        <p:nvSpPr>
          <p:cNvPr id="776" name="TextBox 3"/>
          <p:cNvSpPr txBox="1"/>
          <p:nvPr/>
        </p:nvSpPr>
        <p:spPr>
          <a:xfrm>
            <a:off x="502919" y="1463039"/>
            <a:ext cx="2479959" cy="3073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1400">
                <a:solidFill>
                  <a:srgbClr val="2C5282"/>
                </a:solidFill>
              </a:defRPr>
            </a:lvl1pPr>
          </a:lstStyle>
          <a:p>
            <a:pPr/>
            <a:r>
              <a:t>Operating System Requirements</a:t>
            </a:r>
          </a:p>
        </p:txBody>
      </p:sp>
      <p:sp>
        <p:nvSpPr>
          <p:cNvPr id="777" name="TextBox 4"/>
          <p:cNvSpPr txBox="1"/>
          <p:nvPr/>
        </p:nvSpPr>
        <p:spPr>
          <a:xfrm>
            <a:off x="502919" y="1828800"/>
            <a:ext cx="4023361" cy="23393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1200">
                <a:solidFill>
                  <a:srgbClr val="1A2E4A"/>
                </a:solidFill>
              </a:defRPr>
            </a:pPr>
            <a:r>
              <a:t>Apple:</a:t>
            </a:r>
          </a:p>
          <a:p>
            <a:pPr lvl="1">
              <a:defRPr sz="1100"/>
            </a:pPr>
            <a:r>
              <a:t>• iOS 16+ (Sept 2022)</a:t>
            </a:r>
          </a:p>
          <a:p>
            <a:pPr lvl="1">
              <a:defRPr sz="1100"/>
            </a:pPr>
            <a:r>
              <a:t>• macOS Ventura 13.0+ (Oct 2022)</a:t>
            </a:r>
          </a:p>
          <a:p>
            <a:pPr>
              <a:spcBef>
                <a:spcPts val="1000"/>
              </a:spcBef>
              <a:defRPr b="1" sz="1200">
                <a:solidFill>
                  <a:srgbClr val="1A2E4A"/>
                </a:solidFill>
              </a:defRPr>
            </a:pPr>
            <a:r>
              <a:t>Android:</a:t>
            </a:r>
          </a:p>
          <a:p>
            <a:pPr lvl="1">
              <a:defRPr sz="1100"/>
            </a:pPr>
            <a:r>
              <a:t>• Android 9+ (Aug 2018)</a:t>
            </a:r>
          </a:p>
          <a:p>
            <a:pPr lvl="1">
              <a:defRPr sz="1100"/>
            </a:pPr>
            <a:r>
              <a:t>• Google Play Services required</a:t>
            </a:r>
          </a:p>
          <a:p>
            <a:pPr>
              <a:spcBef>
                <a:spcPts val="1000"/>
              </a:spcBef>
              <a:defRPr b="1" sz="1200">
                <a:solidFill>
                  <a:srgbClr val="1A2E4A"/>
                </a:solidFill>
              </a:defRPr>
            </a:pPr>
            <a:r>
              <a:t>Windows:</a:t>
            </a:r>
          </a:p>
          <a:p>
            <a:pPr lvl="1">
              <a:defRPr sz="1100"/>
            </a:pPr>
            <a:r>
              <a:t>• Windows 10 v1903+ (May 2019)</a:t>
            </a:r>
          </a:p>
          <a:p>
            <a:pPr lvl="1">
              <a:defRPr sz="1100"/>
            </a:pPr>
            <a:r>
              <a:t>• Windows 11 (all versions)</a:t>
            </a:r>
          </a:p>
          <a:p>
            <a:pPr>
              <a:spcBef>
                <a:spcPts val="1000"/>
              </a:spcBef>
              <a:defRPr b="1" sz="1200">
                <a:solidFill>
                  <a:srgbClr val="1A2E4A"/>
                </a:solidFill>
              </a:defRPr>
            </a:pPr>
            <a:r>
              <a:t>ChromeOS:</a:t>
            </a:r>
          </a:p>
          <a:p>
            <a:pPr lvl="1">
              <a:defRPr sz="1100"/>
            </a:pPr>
            <a:r>
              <a:t>• ChromeOS 109+ (Jan 2023)</a:t>
            </a:r>
          </a:p>
        </p:txBody>
      </p:sp>
      <p:sp>
        <p:nvSpPr>
          <p:cNvPr id="778" name="TextBox 5"/>
          <p:cNvSpPr txBox="1"/>
          <p:nvPr/>
        </p:nvSpPr>
        <p:spPr>
          <a:xfrm>
            <a:off x="4800600" y="1463039"/>
            <a:ext cx="1748704" cy="3073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1400">
                <a:solidFill>
                  <a:srgbClr val="2C5282"/>
                </a:solidFill>
              </a:defRPr>
            </a:lvl1pPr>
          </a:lstStyle>
          <a:p>
            <a:pPr/>
            <a:r>
              <a:t>Browser Compatibility</a:t>
            </a:r>
          </a:p>
        </p:txBody>
      </p:sp>
      <p:sp>
        <p:nvSpPr>
          <p:cNvPr id="779" name="TextBox 7"/>
          <p:cNvSpPr txBox="1"/>
          <p:nvPr/>
        </p:nvSpPr>
        <p:spPr>
          <a:xfrm>
            <a:off x="4800600" y="1828800"/>
            <a:ext cx="4023360" cy="9169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100">
                <a:solidFill>
                  <a:srgbClr val="1A2E4A"/>
                </a:solidFill>
              </a:defRPr>
            </a:pPr>
            <a:r>
              <a:t>• Chrome: 109+ (Jan 2023)</a:t>
            </a:r>
          </a:p>
          <a:p>
            <a:pPr>
              <a:defRPr sz="1100">
                <a:solidFill>
                  <a:srgbClr val="1A2E4A"/>
                </a:solidFill>
              </a:defRPr>
            </a:pPr>
            <a:r>
              <a:t>• Edge: 109+ (Jan 2023)</a:t>
            </a:r>
          </a:p>
          <a:p>
            <a:pPr>
              <a:defRPr sz="1100">
                <a:solidFill>
                  <a:srgbClr val="1A2E4A"/>
                </a:solidFill>
              </a:defRPr>
            </a:pPr>
            <a:r>
              <a:t>• Safari: 16+ (Sept 2022)</a:t>
            </a:r>
          </a:p>
          <a:p>
            <a:pPr>
              <a:defRPr sz="1100">
                <a:solidFill>
                  <a:srgbClr val="1A2E4A"/>
                </a:solidFill>
              </a:defRPr>
            </a:pPr>
            <a:r>
              <a:t>• Firefox: 122+ (Jan 2024)</a:t>
            </a:r>
          </a:p>
          <a:p>
            <a:pPr>
              <a:defRPr sz="1100">
                <a:solidFill>
                  <a:srgbClr val="1A2E4A"/>
                </a:solidFill>
              </a:defRPr>
            </a:pPr>
            <a:r>
              <a:t>• Brave: 1.48+ (Feb 2023)</a:t>
            </a:r>
          </a:p>
        </p:txBody>
      </p:sp>
      <p:sp>
        <p:nvSpPr>
          <p:cNvPr id="780" name="TextBox 8"/>
          <p:cNvSpPr txBox="1"/>
          <p:nvPr/>
        </p:nvSpPr>
        <p:spPr>
          <a:xfrm>
            <a:off x="4800600" y="3840479"/>
            <a:ext cx="4023360" cy="256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i="1" sz="1000">
                <a:solidFill>
                  <a:srgbClr val="15803D"/>
                </a:solidFill>
              </a:defRPr>
            </a:lvl1pPr>
          </a:lstStyle>
          <a:p>
            <a:pPr/>
            <a:r>
              <a:t>Most devices purchased in the last 3-4 years will be compatible</a:t>
            </a:r>
          </a:p>
        </p:txBody>
      </p:sp>
      <p:sp>
        <p:nvSpPr>
          <p:cNvPr id="781" name="TextBox 9"/>
          <p:cNvSpPr txBox="1"/>
          <p:nvPr/>
        </p:nvSpPr>
        <p:spPr>
          <a:xfrm>
            <a:off x="502919" y="4754879"/>
            <a:ext cx="2135366" cy="231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i="1" sz="900">
                <a:solidFill>
                  <a:srgbClr val="374151"/>
                </a:solidFill>
              </a:defRPr>
            </a:lvl1pPr>
          </a:lstStyle>
          <a:p>
            <a:pPr/>
            <a:r>
              <a:t>Check for software updates on older devices</a:t>
            </a:r>
          </a:p>
        </p:txBody>
      </p:sp>
      <p:sp>
        <p:nvSpPr>
          <p:cNvPr id="782" name="TextBox 10"/>
          <p:cNvSpPr txBox="1"/>
          <p:nvPr/>
        </p:nvSpPr>
        <p:spPr>
          <a:xfrm>
            <a:off x="8266092" y="4846320"/>
            <a:ext cx="557868" cy="2184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r">
              <a:defRPr sz="800">
                <a:solidFill>
                  <a:srgbClr val="F59E0B"/>
                </a:solidFill>
              </a:defRPr>
            </a:lvl1pPr>
          </a:lstStyle>
          <a:p>
            <a:pPr/>
            <a:r>
              <a:t>Slide 1 of 2</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4" name="TextBox 1"/>
          <p:cNvSpPr txBox="1"/>
          <p:nvPr/>
        </p:nvSpPr>
        <p:spPr>
          <a:xfrm>
            <a:off x="502919" y="365759"/>
            <a:ext cx="5084327" cy="5867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3200">
                <a:solidFill>
                  <a:srgbClr val="1A2E4A"/>
                </a:solidFill>
              </a:defRPr>
            </a:lvl1pPr>
          </a:lstStyle>
          <a:p>
            <a:pPr/>
            <a:r>
              <a:t>Passkey Device Requirements</a:t>
            </a:r>
          </a:p>
        </p:txBody>
      </p:sp>
      <p:sp>
        <p:nvSpPr>
          <p:cNvPr id="785" name="TextBox 2"/>
          <p:cNvSpPr txBox="1"/>
          <p:nvPr/>
        </p:nvSpPr>
        <p:spPr>
          <a:xfrm>
            <a:off x="502919" y="914400"/>
            <a:ext cx="4733490" cy="3327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600">
                <a:solidFill>
                  <a:srgbClr val="F59E0B"/>
                </a:solidFill>
              </a:defRPr>
            </a:lvl1pPr>
          </a:lstStyle>
          <a:p>
            <a:pPr/>
            <a:r>
              <a:t>Part 2: Essential Requirements &amp; Checking Compatibility</a:t>
            </a:r>
          </a:p>
        </p:txBody>
      </p:sp>
      <p:sp>
        <p:nvSpPr>
          <p:cNvPr id="786" name="TextBox 3"/>
          <p:cNvSpPr txBox="1"/>
          <p:nvPr/>
        </p:nvSpPr>
        <p:spPr>
          <a:xfrm>
            <a:off x="502919" y="1463039"/>
            <a:ext cx="2358243" cy="3073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1400">
                <a:solidFill>
                  <a:srgbClr val="2C5282"/>
                </a:solidFill>
              </a:defRPr>
            </a:lvl1pPr>
          </a:lstStyle>
          <a:p>
            <a:pPr/>
            <a:r>
              <a:t>Essential Device Requirements</a:t>
            </a:r>
          </a:p>
        </p:txBody>
      </p:sp>
      <p:sp>
        <p:nvSpPr>
          <p:cNvPr id="787" name="TextBox 4"/>
          <p:cNvSpPr txBox="1"/>
          <p:nvPr/>
        </p:nvSpPr>
        <p:spPr>
          <a:xfrm>
            <a:off x="502919" y="1828800"/>
            <a:ext cx="8138161" cy="84168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spcBef>
                <a:spcPts val="600"/>
              </a:spcBef>
              <a:defRPr b="1" sz="1200">
                <a:solidFill>
                  <a:srgbClr val="15803D"/>
                </a:solidFill>
              </a:defRPr>
            </a:pPr>
            <a:r>
              <a:rPr>
                <a:latin typeface="+mj-lt"/>
                <a:ea typeface="+mj-ea"/>
                <a:cs typeface="+mj-cs"/>
                <a:sym typeface="Helvetica"/>
              </a:rPr>
              <a:t>✓ </a:t>
            </a:r>
            <a:r>
              <a:t>Screen lock must be enabled (fingerprint, face recognition, or PIN)</a:t>
            </a:r>
          </a:p>
          <a:p>
            <a:pPr>
              <a:spcBef>
                <a:spcPts val="600"/>
              </a:spcBef>
              <a:defRPr b="1" sz="1200">
                <a:solidFill>
                  <a:srgbClr val="15803D"/>
                </a:solidFill>
              </a:defRPr>
            </a:pPr>
            <a:r>
              <a:rPr>
                <a:latin typeface="+mj-lt"/>
                <a:ea typeface="+mj-ea"/>
                <a:cs typeface="+mj-cs"/>
                <a:sym typeface="Helvetica"/>
              </a:rPr>
              <a:t>✓ </a:t>
            </a:r>
            <a:r>
              <a:t>Secure hardware chip: Secure Enclave (Apple), TPM (Windows), or TEE (Android)</a:t>
            </a:r>
          </a:p>
          <a:p>
            <a:pPr>
              <a:spcBef>
                <a:spcPts val="600"/>
              </a:spcBef>
              <a:defRPr b="1" sz="1200">
                <a:solidFill>
                  <a:srgbClr val="15803D"/>
                </a:solidFill>
              </a:defRPr>
            </a:pPr>
            <a:r>
              <a:rPr>
                <a:latin typeface="+mj-lt"/>
                <a:ea typeface="+mj-ea"/>
                <a:cs typeface="+mj-cs"/>
                <a:sym typeface="Helvetica"/>
              </a:rPr>
              <a:t>✓ </a:t>
            </a:r>
            <a:r>
              <a:t>Device must be signed in to an account (iCloud, Google Account, or Microsoft Account)</a:t>
            </a:r>
          </a:p>
        </p:txBody>
      </p:sp>
      <p:sp>
        <p:nvSpPr>
          <p:cNvPr id="788" name="TextBox 5"/>
          <p:cNvSpPr txBox="1"/>
          <p:nvPr/>
        </p:nvSpPr>
        <p:spPr>
          <a:xfrm>
            <a:off x="502919" y="3108960"/>
            <a:ext cx="3549016" cy="3073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1400">
                <a:solidFill>
                  <a:srgbClr val="2C5282"/>
                </a:solidFill>
              </a:defRPr>
            </a:lvl1pPr>
          </a:lstStyle>
          <a:p>
            <a:pPr/>
            <a:r>
              <a:t>How to Check if Your Device Supports Passkeys</a:t>
            </a:r>
          </a:p>
        </p:txBody>
      </p:sp>
      <p:sp>
        <p:nvSpPr>
          <p:cNvPr id="789" name="TextBox 6"/>
          <p:cNvSpPr txBox="1"/>
          <p:nvPr/>
        </p:nvSpPr>
        <p:spPr>
          <a:xfrm>
            <a:off x="502919" y="3474720"/>
            <a:ext cx="8138161" cy="980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spcBef>
                <a:spcPts val="600"/>
              </a:spcBef>
              <a:defRPr sz="1100">
                <a:solidFill>
                  <a:srgbClr val="1A2E4A"/>
                </a:solidFill>
              </a:defRPr>
            </a:pPr>
            <a:r>
              <a:t>iPhone/iPad: Settings → Passwords → Password Options (look for 'Passkeys')</a:t>
            </a:r>
          </a:p>
          <a:p>
            <a:pPr>
              <a:spcBef>
                <a:spcPts val="600"/>
              </a:spcBef>
              <a:defRPr sz="1100">
                <a:solidFill>
                  <a:srgbClr val="1A2E4A"/>
                </a:solidFill>
              </a:defRPr>
            </a:pPr>
            <a:r>
              <a:t>Android: Settings → Passwords &amp; accounts (or Security → Passwords)</a:t>
            </a:r>
          </a:p>
          <a:p>
            <a:pPr>
              <a:spcBef>
                <a:spcPts val="600"/>
              </a:spcBef>
              <a:defRPr sz="1100">
                <a:solidFill>
                  <a:srgbClr val="1A2E4A"/>
                </a:solidFill>
              </a:defRPr>
            </a:pPr>
            <a:r>
              <a:t>Windows: Press Windows key, type 'Windows Hello' (if available, passkeys supported)</a:t>
            </a:r>
          </a:p>
          <a:p>
            <a:pPr>
              <a:defRPr b="1" sz="1100">
                <a:solidFill>
                  <a:srgbClr val="1A2E4A"/>
                </a:solidFill>
              </a:defRPr>
            </a:pPr>
            <a:r>
              <a:t>Easiest test: Try Google's Security Checkup at myaccount.google.com</a:t>
            </a:r>
          </a:p>
        </p:txBody>
      </p:sp>
      <p:sp>
        <p:nvSpPr>
          <p:cNvPr id="790" name="TextBox 9"/>
          <p:cNvSpPr txBox="1"/>
          <p:nvPr/>
        </p:nvSpPr>
        <p:spPr>
          <a:xfrm>
            <a:off x="8266092" y="4846320"/>
            <a:ext cx="557868" cy="2184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r">
              <a:defRPr sz="800">
                <a:solidFill>
                  <a:srgbClr val="F59E0B"/>
                </a:solidFill>
              </a:defRPr>
            </a:lvl1pPr>
          </a:lstStyle>
          <a:p>
            <a:pPr/>
            <a:r>
              <a:t>Slide 2 of 2</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78" name="Shape 0"/>
          <p:cNvSpPr/>
          <p:nvPr/>
        </p:nvSpPr>
        <p:spPr>
          <a:xfrm>
            <a:off x="0" y="0"/>
            <a:ext cx="9144000" cy="685800"/>
          </a:xfrm>
          <a:prstGeom prst="rect">
            <a:avLst/>
          </a:prstGeom>
          <a:solidFill>
            <a:srgbClr val="1A2E4A"/>
          </a:solidFill>
          <a:ln w="12700">
            <a:solidFill>
              <a:srgbClr val="1A2E4A"/>
            </a:solidFill>
          </a:ln>
        </p:spPr>
        <p:txBody>
          <a:bodyPr lIns="45719" rIns="45719"/>
          <a:lstStyle/>
          <a:p>
            <a:pPr/>
          </a:p>
        </p:txBody>
      </p:sp>
      <p:sp>
        <p:nvSpPr>
          <p:cNvPr id="79" name="Text 1"/>
          <p:cNvSpPr txBox="1"/>
          <p:nvPr/>
        </p:nvSpPr>
        <p:spPr>
          <a:xfrm>
            <a:off x="411479" y="119380"/>
            <a:ext cx="8321041" cy="4470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400">
                <a:solidFill>
                  <a:srgbClr val="FFFFFF"/>
                </a:solidFill>
                <a:latin typeface="Cambria Bold"/>
                <a:ea typeface="Cambria Bold"/>
                <a:cs typeface="Cambria Bold"/>
                <a:sym typeface="Cambria Bold"/>
              </a:defRPr>
            </a:lvl1pPr>
          </a:lstStyle>
          <a:p>
            <a:pPr/>
            <a:r>
              <a:t>General Principles</a:t>
            </a:r>
          </a:p>
        </p:txBody>
      </p:sp>
      <p:sp>
        <p:nvSpPr>
          <p:cNvPr id="80" name="Shape 2"/>
          <p:cNvSpPr/>
          <p:nvPr/>
        </p:nvSpPr>
        <p:spPr>
          <a:xfrm>
            <a:off x="274319" y="868680"/>
            <a:ext cx="4160522" cy="182880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81" name="Shape 3"/>
          <p:cNvSpPr/>
          <p:nvPr/>
        </p:nvSpPr>
        <p:spPr>
          <a:xfrm>
            <a:off x="274320" y="868680"/>
            <a:ext cx="128017" cy="1828801"/>
          </a:xfrm>
          <a:prstGeom prst="rect">
            <a:avLst/>
          </a:prstGeom>
          <a:solidFill>
            <a:srgbClr val="2C5282"/>
          </a:solidFill>
          <a:ln w="12700">
            <a:solidFill>
              <a:srgbClr val="2C5282"/>
            </a:solidFill>
          </a:ln>
        </p:spPr>
        <p:txBody>
          <a:bodyPr lIns="45719" rIns="45719"/>
          <a:lstStyle/>
          <a:p>
            <a:pPr/>
          </a:p>
        </p:txBody>
      </p:sp>
      <p:pic>
        <p:nvPicPr>
          <p:cNvPr id="82" name="Image 0" descr="Image 0"/>
          <p:cNvPicPr>
            <a:picLocks noChangeAspect="1"/>
          </p:cNvPicPr>
          <p:nvPr/>
        </p:nvPicPr>
        <p:blipFill>
          <a:blip r:embed="rId3">
            <a:extLst/>
          </a:blip>
          <a:stretch>
            <a:fillRect/>
          </a:stretch>
        </p:blipFill>
        <p:spPr>
          <a:xfrm>
            <a:off x="530351" y="1051560"/>
            <a:ext cx="411481" cy="411481"/>
          </a:xfrm>
          <a:prstGeom prst="rect">
            <a:avLst/>
          </a:prstGeom>
          <a:ln w="12700">
            <a:miter lim="400000"/>
          </a:ln>
        </p:spPr>
      </p:pic>
      <p:sp>
        <p:nvSpPr>
          <p:cNvPr id="83" name="Text 4"/>
          <p:cNvSpPr txBox="1"/>
          <p:nvPr/>
        </p:nvSpPr>
        <p:spPr>
          <a:xfrm>
            <a:off x="1051560" y="1005839"/>
            <a:ext cx="324612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Defaults favour the platform</a:t>
            </a:r>
          </a:p>
        </p:txBody>
      </p:sp>
      <p:sp>
        <p:nvSpPr>
          <p:cNvPr id="84" name="Text 5"/>
          <p:cNvSpPr txBox="1"/>
          <p:nvPr/>
        </p:nvSpPr>
        <p:spPr>
          <a:xfrm>
            <a:off x="530351" y="1581911"/>
            <a:ext cx="376733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When you join a service, most data-sharing is switched on. You must actively switch it off.</a:t>
            </a:r>
          </a:p>
        </p:txBody>
      </p:sp>
      <p:sp>
        <p:nvSpPr>
          <p:cNvPr id="85" name="Shape 6"/>
          <p:cNvSpPr/>
          <p:nvPr/>
        </p:nvSpPr>
        <p:spPr>
          <a:xfrm>
            <a:off x="4709159" y="868680"/>
            <a:ext cx="4160521" cy="182880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86" name="Shape 7"/>
          <p:cNvSpPr/>
          <p:nvPr/>
        </p:nvSpPr>
        <p:spPr>
          <a:xfrm>
            <a:off x="4709159" y="868680"/>
            <a:ext cx="128017" cy="1828801"/>
          </a:xfrm>
          <a:prstGeom prst="rect">
            <a:avLst/>
          </a:prstGeom>
          <a:solidFill>
            <a:srgbClr val="B45309"/>
          </a:solidFill>
          <a:ln w="12700">
            <a:solidFill>
              <a:srgbClr val="B45309"/>
            </a:solidFill>
          </a:ln>
        </p:spPr>
        <p:txBody>
          <a:bodyPr lIns="45719" rIns="45719"/>
          <a:lstStyle/>
          <a:p>
            <a:pPr/>
          </a:p>
        </p:txBody>
      </p:sp>
      <p:pic>
        <p:nvPicPr>
          <p:cNvPr id="87" name="Image 1" descr="Image 1"/>
          <p:cNvPicPr>
            <a:picLocks noChangeAspect="1"/>
          </p:cNvPicPr>
          <p:nvPr/>
        </p:nvPicPr>
        <p:blipFill>
          <a:blip r:embed="rId4">
            <a:extLst/>
          </a:blip>
          <a:stretch>
            <a:fillRect/>
          </a:stretch>
        </p:blipFill>
        <p:spPr>
          <a:xfrm>
            <a:off x="4965191" y="1051560"/>
            <a:ext cx="411481" cy="411481"/>
          </a:xfrm>
          <a:prstGeom prst="rect">
            <a:avLst/>
          </a:prstGeom>
          <a:ln w="12700">
            <a:miter lim="400000"/>
          </a:ln>
        </p:spPr>
      </p:pic>
      <p:sp>
        <p:nvSpPr>
          <p:cNvPr id="88" name="Text 8"/>
          <p:cNvSpPr txBox="1"/>
          <p:nvPr/>
        </p:nvSpPr>
        <p:spPr>
          <a:xfrm>
            <a:off x="5486400" y="1005839"/>
            <a:ext cx="324612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Two-step verification is transformative</a:t>
            </a:r>
          </a:p>
        </p:txBody>
      </p:sp>
      <p:sp>
        <p:nvSpPr>
          <p:cNvPr id="89" name="Text 9"/>
          <p:cNvSpPr txBox="1"/>
          <p:nvPr/>
        </p:nvSpPr>
        <p:spPr>
          <a:xfrm>
            <a:off x="4965191" y="1581911"/>
            <a:ext cx="376733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Even if a criminal obtains your password, they cannot log in without a second code.</a:t>
            </a:r>
          </a:p>
        </p:txBody>
      </p:sp>
      <p:sp>
        <p:nvSpPr>
          <p:cNvPr id="90" name="Shape 10"/>
          <p:cNvSpPr/>
          <p:nvPr/>
        </p:nvSpPr>
        <p:spPr>
          <a:xfrm>
            <a:off x="274319" y="2862072"/>
            <a:ext cx="4160522" cy="182880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91" name="Shape 11"/>
          <p:cNvSpPr/>
          <p:nvPr/>
        </p:nvSpPr>
        <p:spPr>
          <a:xfrm>
            <a:off x="274320" y="2862072"/>
            <a:ext cx="128017" cy="1828801"/>
          </a:xfrm>
          <a:prstGeom prst="rect">
            <a:avLst/>
          </a:prstGeom>
          <a:solidFill>
            <a:srgbClr val="2C5282"/>
          </a:solidFill>
          <a:ln w="12700">
            <a:solidFill>
              <a:srgbClr val="2C5282"/>
            </a:solidFill>
          </a:ln>
        </p:spPr>
        <p:txBody>
          <a:bodyPr lIns="45719" rIns="45719"/>
          <a:lstStyle/>
          <a:p>
            <a:pPr/>
          </a:p>
        </p:txBody>
      </p:sp>
      <p:pic>
        <p:nvPicPr>
          <p:cNvPr id="92" name="Image 2" descr="Image 2"/>
          <p:cNvPicPr>
            <a:picLocks noChangeAspect="1"/>
          </p:cNvPicPr>
          <p:nvPr/>
        </p:nvPicPr>
        <p:blipFill>
          <a:blip r:embed="rId5">
            <a:extLst/>
          </a:blip>
          <a:stretch>
            <a:fillRect/>
          </a:stretch>
        </p:blipFill>
        <p:spPr>
          <a:xfrm>
            <a:off x="530351" y="3044951"/>
            <a:ext cx="411481" cy="411481"/>
          </a:xfrm>
          <a:prstGeom prst="rect">
            <a:avLst/>
          </a:prstGeom>
          <a:ln w="12700">
            <a:miter lim="400000"/>
          </a:ln>
        </p:spPr>
      </p:pic>
      <p:sp>
        <p:nvSpPr>
          <p:cNvPr id="93" name="Text 12"/>
          <p:cNvSpPr txBox="1"/>
          <p:nvPr/>
        </p:nvSpPr>
        <p:spPr>
          <a:xfrm>
            <a:off x="1051560" y="2999232"/>
            <a:ext cx="324612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Passkeys go further still</a:t>
            </a:r>
          </a:p>
        </p:txBody>
      </p:sp>
      <p:sp>
        <p:nvSpPr>
          <p:cNvPr id="94" name="Text 13"/>
          <p:cNvSpPr txBox="1"/>
          <p:nvPr/>
        </p:nvSpPr>
        <p:spPr>
          <a:xfrm>
            <a:off x="530351" y="3575303"/>
            <a:ext cx="376733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Where available, passkeys replace the password entirely and are resistant to phishing.</a:t>
            </a:r>
          </a:p>
        </p:txBody>
      </p:sp>
      <p:sp>
        <p:nvSpPr>
          <p:cNvPr id="95" name="Shape 14"/>
          <p:cNvSpPr/>
          <p:nvPr/>
        </p:nvSpPr>
        <p:spPr>
          <a:xfrm>
            <a:off x="4709159" y="2862072"/>
            <a:ext cx="4160521" cy="1828801"/>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96" name="Shape 15"/>
          <p:cNvSpPr/>
          <p:nvPr/>
        </p:nvSpPr>
        <p:spPr>
          <a:xfrm>
            <a:off x="4709159" y="2862072"/>
            <a:ext cx="128017" cy="1828801"/>
          </a:xfrm>
          <a:prstGeom prst="rect">
            <a:avLst/>
          </a:prstGeom>
          <a:solidFill>
            <a:srgbClr val="B45309"/>
          </a:solidFill>
          <a:ln w="12700">
            <a:solidFill>
              <a:srgbClr val="B45309"/>
            </a:solidFill>
          </a:ln>
        </p:spPr>
        <p:txBody>
          <a:bodyPr lIns="45719" rIns="45719"/>
          <a:lstStyle/>
          <a:p>
            <a:pPr/>
          </a:p>
        </p:txBody>
      </p:sp>
      <p:pic>
        <p:nvPicPr>
          <p:cNvPr id="97" name="Image 3" descr="Image 3"/>
          <p:cNvPicPr>
            <a:picLocks noChangeAspect="1"/>
          </p:cNvPicPr>
          <p:nvPr/>
        </p:nvPicPr>
        <p:blipFill>
          <a:blip r:embed="rId6">
            <a:extLst/>
          </a:blip>
          <a:stretch>
            <a:fillRect/>
          </a:stretch>
        </p:blipFill>
        <p:spPr>
          <a:xfrm>
            <a:off x="4965191" y="3044951"/>
            <a:ext cx="411481" cy="411481"/>
          </a:xfrm>
          <a:prstGeom prst="rect">
            <a:avLst/>
          </a:prstGeom>
          <a:ln w="12700">
            <a:miter lim="400000"/>
          </a:ln>
        </p:spPr>
      </p:pic>
      <p:sp>
        <p:nvSpPr>
          <p:cNvPr id="98" name="Text 16"/>
          <p:cNvSpPr txBox="1"/>
          <p:nvPr/>
        </p:nvSpPr>
        <p:spPr>
          <a:xfrm>
            <a:off x="5486400" y="2999232"/>
            <a:ext cx="3246121"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200">
                <a:solidFill>
                  <a:srgbClr val="1A2E4A"/>
                </a:solidFill>
                <a:latin typeface="Cambria Bold"/>
                <a:ea typeface="Cambria Bold"/>
                <a:cs typeface="Cambria Bold"/>
                <a:sym typeface="Cambria Bold"/>
              </a:defRPr>
            </a:lvl1pPr>
          </a:lstStyle>
          <a:p>
            <a:pPr/>
            <a:r>
              <a:t>Review settings periodically</a:t>
            </a:r>
          </a:p>
        </p:txBody>
      </p:sp>
      <p:sp>
        <p:nvSpPr>
          <p:cNvPr id="99" name="Text 17"/>
          <p:cNvSpPr txBox="1"/>
          <p:nvPr/>
        </p:nvSpPr>
        <p:spPr>
          <a:xfrm>
            <a:off x="4965191" y="3575303"/>
            <a:ext cx="3767330"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defRPr sz="1100">
                <a:solidFill>
                  <a:srgbClr val="374151"/>
                </a:solidFill>
              </a:defRPr>
            </a:lvl1pPr>
          </a:lstStyle>
          <a:p>
            <a:pPr/>
            <a:r>
              <a:t>Platforms update policies and can reset options. A check every six months is prudent.</a:t>
            </a:r>
          </a:p>
        </p:txBody>
      </p:sp>
      <p:sp>
        <p:nvSpPr>
          <p:cNvPr id="100" name="Shape 18"/>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101" name="Text 19"/>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102" name="Text 20"/>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General Principles</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2E4A"/>
        </a:solidFill>
      </p:bgPr>
    </p:bg>
    <p:spTree>
      <p:nvGrpSpPr>
        <p:cNvPr id="1" name=""/>
        <p:cNvGrpSpPr/>
        <p:nvPr/>
      </p:nvGrpSpPr>
      <p:grpSpPr>
        <a:xfrm>
          <a:off x="0" y="0"/>
          <a:ext cx="0" cy="0"/>
          <a:chOff x="0" y="0"/>
          <a:chExt cx="0" cy="0"/>
        </a:xfrm>
      </p:grpSpPr>
      <p:sp>
        <p:nvSpPr>
          <p:cNvPr id="106" name="Shape 0"/>
          <p:cNvSpPr/>
          <p:nvPr/>
        </p:nvSpPr>
        <p:spPr>
          <a:xfrm>
            <a:off x="-1" y="2240279"/>
            <a:ext cx="182882" cy="2011680"/>
          </a:xfrm>
          <a:prstGeom prst="rect">
            <a:avLst/>
          </a:prstGeom>
          <a:solidFill>
            <a:srgbClr val="F59E0B"/>
          </a:solidFill>
          <a:ln w="12700">
            <a:solidFill>
              <a:srgbClr val="F59E0B"/>
            </a:solidFill>
          </a:ln>
        </p:spPr>
        <p:txBody>
          <a:bodyPr lIns="45719" rIns="45719"/>
          <a:lstStyle/>
          <a:p>
            <a:pPr/>
          </a:p>
        </p:txBody>
      </p:sp>
      <p:sp>
        <p:nvSpPr>
          <p:cNvPr id="107" name="Shape 1"/>
          <p:cNvSpPr/>
          <p:nvPr/>
        </p:nvSpPr>
        <p:spPr>
          <a:xfrm>
            <a:off x="2560320" y="2450592"/>
            <a:ext cx="4023360" cy="64009"/>
          </a:xfrm>
          <a:prstGeom prst="rect">
            <a:avLst/>
          </a:prstGeom>
          <a:solidFill>
            <a:srgbClr val="F59E0B"/>
          </a:solidFill>
          <a:ln w="12700">
            <a:solidFill>
              <a:srgbClr val="F59E0B"/>
            </a:solidFill>
          </a:ln>
        </p:spPr>
        <p:txBody>
          <a:bodyPr lIns="45719" rIns="45719"/>
          <a:lstStyle/>
          <a:p>
            <a:pPr/>
          </a:p>
        </p:txBody>
      </p:sp>
      <p:sp>
        <p:nvSpPr>
          <p:cNvPr id="108" name="Text 2"/>
          <p:cNvSpPr txBox="1"/>
          <p:nvPr/>
        </p:nvSpPr>
        <p:spPr>
          <a:xfrm>
            <a:off x="502919" y="1517649"/>
            <a:ext cx="8138161" cy="713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4200">
                <a:solidFill>
                  <a:srgbClr val="FFFFFF"/>
                </a:solidFill>
                <a:latin typeface="Cambria Bold"/>
                <a:ea typeface="Cambria Bold"/>
                <a:cs typeface="Cambria Bold"/>
                <a:sym typeface="Cambria Bold"/>
              </a:defRPr>
            </a:lvl1pPr>
          </a:lstStyle>
          <a:p>
            <a:pPr/>
            <a:r>
              <a:t>Facebook</a:t>
            </a:r>
          </a:p>
        </p:txBody>
      </p:sp>
      <p:sp>
        <p:nvSpPr>
          <p:cNvPr id="109" name="Text 3"/>
          <p:cNvSpPr txBox="1"/>
          <p:nvPr/>
        </p:nvSpPr>
        <p:spPr>
          <a:xfrm>
            <a:off x="777240" y="2668269"/>
            <a:ext cx="7589520" cy="332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600">
                <a:solidFill>
                  <a:srgbClr val="F59E0B"/>
                </a:solidFill>
              </a:defRPr>
            </a:lvl1pPr>
          </a:lstStyle>
          <a:p>
            <a:pPr/>
            <a:r>
              <a:t>Profile visibility, advertising, and account security</a:t>
            </a:r>
          </a:p>
        </p:txBody>
      </p:sp>
      <p:sp>
        <p:nvSpPr>
          <p:cNvPr id="110" name="Shape 4"/>
          <p:cNvSpPr/>
          <p:nvPr/>
        </p:nvSpPr>
        <p:spPr>
          <a:xfrm>
            <a:off x="3840479" y="3291840"/>
            <a:ext cx="1463041" cy="1463041"/>
          </a:xfrm>
          <a:prstGeom prst="ellipse">
            <a:avLst/>
          </a:prstGeom>
          <a:solidFill>
            <a:srgbClr val="3B5998"/>
          </a:solidFill>
          <a:ln w="12700">
            <a:solidFill>
              <a:srgbClr val="3B5998"/>
            </a:solidFill>
          </a:ln>
        </p:spPr>
        <p:txBody>
          <a:bodyPr lIns="45719" rIns="45719"/>
          <a:lstStyle/>
          <a:p>
            <a:pPr/>
          </a:p>
        </p:txBody>
      </p:sp>
      <p:pic>
        <p:nvPicPr>
          <p:cNvPr id="111" name="Image 0" descr="Image 0"/>
          <p:cNvPicPr>
            <a:picLocks noChangeAspect="1"/>
          </p:cNvPicPr>
          <p:nvPr/>
        </p:nvPicPr>
        <p:blipFill>
          <a:blip r:embed="rId3">
            <a:extLst/>
          </a:blip>
          <a:stretch>
            <a:fillRect/>
          </a:stretch>
        </p:blipFill>
        <p:spPr>
          <a:xfrm>
            <a:off x="4041647" y="3493008"/>
            <a:ext cx="1060705" cy="1060705"/>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115" name="Shape 0"/>
          <p:cNvSpPr/>
          <p:nvPr/>
        </p:nvSpPr>
        <p:spPr>
          <a:xfrm>
            <a:off x="0" y="0"/>
            <a:ext cx="9144000" cy="685800"/>
          </a:xfrm>
          <a:prstGeom prst="rect">
            <a:avLst/>
          </a:prstGeom>
          <a:solidFill>
            <a:srgbClr val="3B5998"/>
          </a:solidFill>
          <a:ln w="12700">
            <a:solidFill>
              <a:srgbClr val="3B5998"/>
            </a:solidFill>
          </a:ln>
        </p:spPr>
        <p:txBody>
          <a:bodyPr lIns="45719" rIns="45719"/>
          <a:lstStyle/>
          <a:p>
            <a:pPr/>
          </a:p>
        </p:txBody>
      </p:sp>
      <p:pic>
        <p:nvPicPr>
          <p:cNvPr id="116"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117"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Facebook - Finding the Settings</a:t>
            </a:r>
          </a:p>
        </p:txBody>
      </p:sp>
      <p:sp>
        <p:nvSpPr>
          <p:cNvPr id="118" name="Shape 2"/>
          <p:cNvSpPr/>
          <p:nvPr/>
        </p:nvSpPr>
        <p:spPr>
          <a:xfrm>
            <a:off x="274320" y="971296"/>
            <a:ext cx="596901" cy="594361"/>
          </a:xfrm>
          <a:prstGeom prst="ellipse">
            <a:avLst/>
          </a:prstGeom>
          <a:solidFill>
            <a:srgbClr val="3B5998"/>
          </a:solidFill>
          <a:ln w="12700">
            <a:solidFill>
              <a:srgbClr val="3B5998"/>
            </a:solidFill>
          </a:ln>
        </p:spPr>
        <p:txBody>
          <a:bodyPr lIns="45719" rIns="45719"/>
          <a:lstStyle/>
          <a:p>
            <a:pPr/>
          </a:p>
        </p:txBody>
      </p:sp>
      <p:sp>
        <p:nvSpPr>
          <p:cNvPr id="119" name="Text 3"/>
          <p:cNvSpPr txBox="1"/>
          <p:nvPr/>
        </p:nvSpPr>
        <p:spPr>
          <a:xfrm>
            <a:off x="283463" y="1084707"/>
            <a:ext cx="59436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2200">
                <a:solidFill>
                  <a:srgbClr val="FFFFFF"/>
                </a:solidFill>
                <a:latin typeface="Cambria Bold"/>
                <a:ea typeface="Cambria Bold"/>
                <a:cs typeface="Cambria Bold"/>
                <a:sym typeface="Cambria Bold"/>
              </a:defRPr>
            </a:lvl1pPr>
          </a:lstStyle>
          <a:p>
            <a:pPr/>
            <a:r>
              <a:t>1</a:t>
            </a:r>
          </a:p>
        </p:txBody>
      </p:sp>
      <p:sp>
        <p:nvSpPr>
          <p:cNvPr id="120" name="Shape 4"/>
          <p:cNvSpPr/>
          <p:nvPr/>
        </p:nvSpPr>
        <p:spPr>
          <a:xfrm>
            <a:off x="1024127" y="1019047"/>
            <a:ext cx="7845554" cy="505462"/>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121" name="Text 5"/>
          <p:cNvSpPr txBox="1"/>
          <p:nvPr/>
        </p:nvSpPr>
        <p:spPr>
          <a:xfrm>
            <a:off x="1170432" y="1090676"/>
            <a:ext cx="7589519" cy="3556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Log in to Facebook in a desktop or laptop browser - the full range of settings is only available through a browser, not the mobile app.</a:t>
            </a:r>
          </a:p>
        </p:txBody>
      </p:sp>
      <p:sp>
        <p:nvSpPr>
          <p:cNvPr id="122" name="Shape 6"/>
          <p:cNvSpPr/>
          <p:nvPr/>
        </p:nvSpPr>
        <p:spPr>
          <a:xfrm>
            <a:off x="275590" y="1813814"/>
            <a:ext cx="594361" cy="594361"/>
          </a:xfrm>
          <a:prstGeom prst="ellipse">
            <a:avLst/>
          </a:prstGeom>
          <a:solidFill>
            <a:srgbClr val="3B5998"/>
          </a:solidFill>
          <a:ln w="12700">
            <a:solidFill>
              <a:srgbClr val="3B5998"/>
            </a:solidFill>
          </a:ln>
        </p:spPr>
        <p:txBody>
          <a:bodyPr lIns="45719" rIns="45719"/>
          <a:lstStyle/>
          <a:p>
            <a:pPr/>
          </a:p>
        </p:txBody>
      </p:sp>
      <p:sp>
        <p:nvSpPr>
          <p:cNvPr id="123" name="Text 7"/>
          <p:cNvSpPr txBox="1"/>
          <p:nvPr/>
        </p:nvSpPr>
        <p:spPr>
          <a:xfrm>
            <a:off x="283463" y="1936242"/>
            <a:ext cx="59436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2200">
                <a:solidFill>
                  <a:srgbClr val="FFFFFF"/>
                </a:solidFill>
                <a:latin typeface="Cambria Bold"/>
                <a:ea typeface="Cambria Bold"/>
                <a:cs typeface="Cambria Bold"/>
                <a:sym typeface="Cambria Bold"/>
              </a:defRPr>
            </a:lvl1pPr>
          </a:lstStyle>
          <a:p>
            <a:pPr/>
            <a:r>
              <a:t>2</a:t>
            </a:r>
          </a:p>
        </p:txBody>
      </p:sp>
      <p:sp>
        <p:nvSpPr>
          <p:cNvPr id="124" name="Shape 8"/>
          <p:cNvSpPr/>
          <p:nvPr/>
        </p:nvSpPr>
        <p:spPr>
          <a:xfrm>
            <a:off x="1042415" y="1848611"/>
            <a:ext cx="7845553" cy="505462"/>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125" name="Text 9"/>
          <p:cNvSpPr txBox="1"/>
          <p:nvPr/>
        </p:nvSpPr>
        <p:spPr>
          <a:xfrm>
            <a:off x="1152144" y="2022094"/>
            <a:ext cx="7589520"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Click your profile picture or the small downward arrow in the top-right corner of the screen.</a:t>
            </a:r>
          </a:p>
        </p:txBody>
      </p:sp>
      <p:sp>
        <p:nvSpPr>
          <p:cNvPr id="126" name="Shape 10"/>
          <p:cNvSpPr/>
          <p:nvPr/>
        </p:nvSpPr>
        <p:spPr>
          <a:xfrm>
            <a:off x="283463" y="2702305"/>
            <a:ext cx="594361" cy="594361"/>
          </a:xfrm>
          <a:prstGeom prst="ellipse">
            <a:avLst/>
          </a:prstGeom>
          <a:solidFill>
            <a:srgbClr val="3B5998"/>
          </a:solidFill>
          <a:ln w="12700">
            <a:solidFill>
              <a:srgbClr val="3B5998"/>
            </a:solidFill>
          </a:ln>
        </p:spPr>
        <p:txBody>
          <a:bodyPr lIns="45719" rIns="45719"/>
          <a:lstStyle/>
          <a:p>
            <a:pPr/>
          </a:p>
        </p:txBody>
      </p:sp>
      <p:sp>
        <p:nvSpPr>
          <p:cNvPr id="127" name="Text 11"/>
          <p:cNvSpPr txBox="1"/>
          <p:nvPr/>
        </p:nvSpPr>
        <p:spPr>
          <a:xfrm>
            <a:off x="283463" y="2787777"/>
            <a:ext cx="59436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2200">
                <a:solidFill>
                  <a:srgbClr val="FFFFFF"/>
                </a:solidFill>
                <a:latin typeface="Cambria Bold"/>
                <a:ea typeface="Cambria Bold"/>
                <a:cs typeface="Cambria Bold"/>
                <a:sym typeface="Cambria Bold"/>
              </a:defRPr>
            </a:lvl1pPr>
          </a:lstStyle>
          <a:p>
            <a:pPr/>
            <a:r>
              <a:t>3</a:t>
            </a:r>
          </a:p>
        </p:txBody>
      </p:sp>
      <p:sp>
        <p:nvSpPr>
          <p:cNvPr id="128" name="Shape 12"/>
          <p:cNvSpPr/>
          <p:nvPr/>
        </p:nvSpPr>
        <p:spPr>
          <a:xfrm>
            <a:off x="1042415" y="2746755"/>
            <a:ext cx="7845553" cy="505462"/>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129" name="Text 13"/>
          <p:cNvSpPr txBox="1"/>
          <p:nvPr/>
        </p:nvSpPr>
        <p:spPr>
          <a:xfrm>
            <a:off x="1170432" y="2910585"/>
            <a:ext cx="7589519"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374151"/>
                </a:solidFill>
              </a:defRPr>
            </a:lvl1pPr>
          </a:lstStyle>
          <a:p>
            <a:pPr/>
            <a:r>
              <a:t>Select Settings and Privacy, then Settings from the menu that appears.</a:t>
            </a:r>
          </a:p>
        </p:txBody>
      </p:sp>
      <p:sp>
        <p:nvSpPr>
          <p:cNvPr id="130" name="Shape 14"/>
          <p:cNvSpPr/>
          <p:nvPr/>
        </p:nvSpPr>
        <p:spPr>
          <a:xfrm>
            <a:off x="283463" y="3799332"/>
            <a:ext cx="594361" cy="594361"/>
          </a:xfrm>
          <a:prstGeom prst="ellipse">
            <a:avLst/>
          </a:prstGeom>
          <a:solidFill>
            <a:srgbClr val="3B5998"/>
          </a:solidFill>
          <a:ln w="12700">
            <a:solidFill>
              <a:srgbClr val="3B5998"/>
            </a:solidFill>
          </a:ln>
        </p:spPr>
        <p:txBody>
          <a:bodyPr lIns="45719" rIns="45719"/>
          <a:lstStyle/>
          <a:p>
            <a:pPr/>
          </a:p>
        </p:txBody>
      </p:sp>
      <p:sp>
        <p:nvSpPr>
          <p:cNvPr id="131" name="Text 15"/>
          <p:cNvSpPr txBox="1"/>
          <p:nvPr/>
        </p:nvSpPr>
        <p:spPr>
          <a:xfrm>
            <a:off x="283463" y="3931411"/>
            <a:ext cx="594361"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2200">
                <a:solidFill>
                  <a:srgbClr val="FFFFFF"/>
                </a:solidFill>
                <a:latin typeface="Cambria Bold"/>
                <a:ea typeface="Cambria Bold"/>
                <a:cs typeface="Cambria Bold"/>
                <a:sym typeface="Cambria Bold"/>
              </a:defRPr>
            </a:lvl1pPr>
          </a:lstStyle>
          <a:p>
            <a:pPr/>
            <a:r>
              <a:t>4</a:t>
            </a:r>
          </a:p>
        </p:txBody>
      </p:sp>
      <p:sp>
        <p:nvSpPr>
          <p:cNvPr id="132" name="Shape 16"/>
          <p:cNvSpPr/>
          <p:nvPr/>
        </p:nvSpPr>
        <p:spPr>
          <a:xfrm>
            <a:off x="1042415" y="3532377"/>
            <a:ext cx="7845553" cy="1257810"/>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133" name="Shape 18"/>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134" name="Text 19"/>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135" name="Text 20"/>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Facebook</a:t>
            </a:r>
          </a:p>
        </p:txBody>
      </p:sp>
      <p:sp>
        <p:nvSpPr>
          <p:cNvPr id="136" name="Key sections in the left panel:…"/>
          <p:cNvSpPr txBox="1"/>
          <p:nvPr/>
        </p:nvSpPr>
        <p:spPr>
          <a:xfrm>
            <a:off x="1124610" y="3639311"/>
            <a:ext cx="5638240" cy="10439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spcBef>
                <a:spcPts val="800"/>
              </a:spcBef>
              <a:defRPr b="1" sz="1200">
                <a:solidFill>
                  <a:srgbClr val="2C5282"/>
                </a:solidFill>
              </a:defRPr>
            </a:pPr>
            <a:r>
              <a:t>Key sections in the left panel:</a:t>
            </a:r>
            <a:endParaRPr sz="1600"/>
          </a:p>
          <a:p>
            <a:pPr lvl="1">
              <a:spcBef>
                <a:spcPts val="400"/>
              </a:spcBef>
              <a:defRPr sz="1400">
                <a:solidFill>
                  <a:srgbClr val="1A2E4A"/>
                </a:solidFill>
              </a:defRPr>
            </a:pPr>
            <a:r>
              <a:t>  </a:t>
            </a:r>
            <a:r>
              <a:rPr sz="1200"/>
              <a:t> • Your Account → Accounts Centre → Password and security, Ad preferences</a:t>
            </a:r>
            <a:endParaRPr sz="1200"/>
          </a:p>
          <a:p>
            <a:pPr lvl="1">
              <a:spcBef>
                <a:spcPts val="400"/>
              </a:spcBef>
              <a:defRPr sz="1200">
                <a:solidFill>
                  <a:srgbClr val="1A2E4A"/>
                </a:solidFill>
              </a:defRPr>
            </a:pPr>
            <a:r>
              <a:t>   • Audience and visibility → Profile and tagging [Control who sees posts and tags]</a:t>
            </a:r>
          </a:p>
          <a:p>
            <a:pPr lvl="1">
              <a:defRPr sz="1200">
                <a:solidFill>
                  <a:srgbClr val="1A2E4A"/>
                </a:solidFill>
              </a:defRPr>
            </a:pPr>
            <a:r>
              <a:t>   • Your activity → Apps and websites → Third-party app permissions</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140" name="Shape 0"/>
          <p:cNvSpPr/>
          <p:nvPr/>
        </p:nvSpPr>
        <p:spPr>
          <a:xfrm>
            <a:off x="0" y="0"/>
            <a:ext cx="9144000" cy="685800"/>
          </a:xfrm>
          <a:prstGeom prst="rect">
            <a:avLst/>
          </a:prstGeom>
          <a:solidFill>
            <a:srgbClr val="3B5998"/>
          </a:solidFill>
          <a:ln w="12700">
            <a:solidFill>
              <a:srgbClr val="3B5998"/>
            </a:solidFill>
          </a:ln>
        </p:spPr>
        <p:txBody>
          <a:bodyPr lIns="45719" rIns="45719"/>
          <a:lstStyle/>
          <a:p>
            <a:pPr/>
          </a:p>
        </p:txBody>
      </p:sp>
      <p:pic>
        <p:nvPicPr>
          <p:cNvPr id="141"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142"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Facebook - Profile &amp; Privacy Settings</a:t>
            </a:r>
          </a:p>
        </p:txBody>
      </p:sp>
      <p:sp>
        <p:nvSpPr>
          <p:cNvPr id="143" name="Shape 2"/>
          <p:cNvSpPr/>
          <p:nvPr/>
        </p:nvSpPr>
        <p:spPr>
          <a:xfrm>
            <a:off x="274319" y="804672"/>
            <a:ext cx="3266239" cy="384049"/>
          </a:xfrm>
          <a:prstGeom prst="rect">
            <a:avLst/>
          </a:prstGeom>
          <a:solidFill>
            <a:srgbClr val="1A2E4A"/>
          </a:solidFill>
          <a:ln w="12700">
            <a:solidFill>
              <a:srgbClr val="1A2E4A"/>
            </a:solidFill>
          </a:ln>
        </p:spPr>
        <p:txBody>
          <a:bodyPr lIns="45719" rIns="45719"/>
          <a:lstStyle/>
          <a:p>
            <a:pPr/>
          </a:p>
        </p:txBody>
      </p:sp>
      <p:sp>
        <p:nvSpPr>
          <p:cNvPr id="144" name="Shape 3"/>
          <p:cNvSpPr/>
          <p:nvPr/>
        </p:nvSpPr>
        <p:spPr>
          <a:xfrm>
            <a:off x="3540557" y="804672"/>
            <a:ext cx="5329124" cy="384049"/>
          </a:xfrm>
          <a:prstGeom prst="rect">
            <a:avLst/>
          </a:prstGeom>
          <a:solidFill>
            <a:srgbClr val="1A2E4A"/>
          </a:solidFill>
          <a:ln w="12700">
            <a:solidFill>
              <a:srgbClr val="1A2E4A"/>
            </a:solidFill>
          </a:ln>
        </p:spPr>
        <p:txBody>
          <a:bodyPr lIns="45719" rIns="45719"/>
          <a:lstStyle/>
          <a:p>
            <a:pPr/>
          </a:p>
        </p:txBody>
      </p:sp>
      <p:sp>
        <p:nvSpPr>
          <p:cNvPr id="145" name="Text 4"/>
          <p:cNvSpPr txBox="1"/>
          <p:nvPr/>
        </p:nvSpPr>
        <p:spPr>
          <a:xfrm>
            <a:off x="365759" y="907796"/>
            <a:ext cx="3129078"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200">
                <a:solidFill>
                  <a:srgbClr val="FFFFFF"/>
                </a:solidFill>
              </a:defRPr>
            </a:lvl1pPr>
          </a:lstStyle>
          <a:p>
            <a:pPr/>
            <a:r>
              <a:t>Setting</a:t>
            </a:r>
          </a:p>
        </p:txBody>
      </p:sp>
      <p:sp>
        <p:nvSpPr>
          <p:cNvPr id="146" name="Text 5"/>
          <p:cNvSpPr txBox="1"/>
          <p:nvPr/>
        </p:nvSpPr>
        <p:spPr>
          <a:xfrm>
            <a:off x="3631996" y="907796"/>
            <a:ext cx="5191964"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200">
                <a:solidFill>
                  <a:srgbClr val="FFFFFF"/>
                </a:solidFill>
              </a:defRPr>
            </a:lvl1pPr>
          </a:lstStyle>
          <a:p>
            <a:pPr/>
            <a:r>
              <a:t>Recommended Action</a:t>
            </a:r>
          </a:p>
        </p:txBody>
      </p:sp>
      <p:sp>
        <p:nvSpPr>
          <p:cNvPr id="147" name="Shape 6"/>
          <p:cNvSpPr/>
          <p:nvPr/>
        </p:nvSpPr>
        <p:spPr>
          <a:xfrm>
            <a:off x="274319" y="1188719"/>
            <a:ext cx="3266239" cy="585218"/>
          </a:xfrm>
          <a:prstGeom prst="rect">
            <a:avLst/>
          </a:prstGeom>
          <a:solidFill>
            <a:srgbClr val="DBEAFE"/>
          </a:solidFill>
          <a:ln w="6350">
            <a:solidFill>
              <a:srgbClr val="E5E7EB"/>
            </a:solidFill>
          </a:ln>
        </p:spPr>
        <p:txBody>
          <a:bodyPr lIns="45719" rIns="45719"/>
          <a:lstStyle/>
          <a:p>
            <a:pPr/>
          </a:p>
        </p:txBody>
      </p:sp>
      <p:sp>
        <p:nvSpPr>
          <p:cNvPr id="148" name="Shape 7"/>
          <p:cNvSpPr/>
          <p:nvPr/>
        </p:nvSpPr>
        <p:spPr>
          <a:xfrm>
            <a:off x="3540557" y="1188719"/>
            <a:ext cx="5329124" cy="585218"/>
          </a:xfrm>
          <a:prstGeom prst="rect">
            <a:avLst/>
          </a:prstGeom>
          <a:solidFill>
            <a:srgbClr val="FFFFFF"/>
          </a:solidFill>
          <a:ln w="6350">
            <a:solidFill>
              <a:srgbClr val="E5E7EB"/>
            </a:solidFill>
          </a:ln>
        </p:spPr>
        <p:txBody>
          <a:bodyPr lIns="45719" rIns="45719"/>
          <a:lstStyle/>
          <a:p>
            <a:pPr/>
          </a:p>
        </p:txBody>
      </p:sp>
      <p:sp>
        <p:nvSpPr>
          <p:cNvPr id="149" name="Text 8"/>
          <p:cNvSpPr txBox="1"/>
          <p:nvPr/>
        </p:nvSpPr>
        <p:spPr>
          <a:xfrm>
            <a:off x="365759" y="1398777"/>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Who can see your future posts?</a:t>
            </a:r>
          </a:p>
        </p:txBody>
      </p:sp>
      <p:sp>
        <p:nvSpPr>
          <p:cNvPr id="150" name="Text 9"/>
          <p:cNvSpPr txBox="1"/>
          <p:nvPr/>
        </p:nvSpPr>
        <p:spPr>
          <a:xfrm>
            <a:off x="3631996" y="1398777"/>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Set to Friends rather than Public</a:t>
            </a:r>
          </a:p>
        </p:txBody>
      </p:sp>
      <p:sp>
        <p:nvSpPr>
          <p:cNvPr id="151" name="Shape 10"/>
          <p:cNvSpPr/>
          <p:nvPr/>
        </p:nvSpPr>
        <p:spPr>
          <a:xfrm>
            <a:off x="274319" y="1773935"/>
            <a:ext cx="3266239" cy="585217"/>
          </a:xfrm>
          <a:prstGeom prst="rect">
            <a:avLst/>
          </a:prstGeom>
          <a:solidFill>
            <a:srgbClr val="DBEAFE"/>
          </a:solidFill>
          <a:ln w="6350">
            <a:solidFill>
              <a:srgbClr val="E5E7EB"/>
            </a:solidFill>
          </a:ln>
        </p:spPr>
        <p:txBody>
          <a:bodyPr lIns="45719" rIns="45719"/>
          <a:lstStyle/>
          <a:p>
            <a:pPr/>
          </a:p>
        </p:txBody>
      </p:sp>
      <p:sp>
        <p:nvSpPr>
          <p:cNvPr id="152" name="Shape 11"/>
          <p:cNvSpPr/>
          <p:nvPr/>
        </p:nvSpPr>
        <p:spPr>
          <a:xfrm>
            <a:off x="3540557" y="1773935"/>
            <a:ext cx="5329124" cy="585217"/>
          </a:xfrm>
          <a:prstGeom prst="rect">
            <a:avLst/>
          </a:prstGeom>
          <a:solidFill>
            <a:srgbClr val="F8F9FA"/>
          </a:solidFill>
          <a:ln w="6350">
            <a:solidFill>
              <a:srgbClr val="E5E7EB"/>
            </a:solidFill>
          </a:ln>
        </p:spPr>
        <p:txBody>
          <a:bodyPr lIns="45719" rIns="45719"/>
          <a:lstStyle/>
          <a:p>
            <a:pPr/>
          </a:p>
        </p:txBody>
      </p:sp>
      <p:sp>
        <p:nvSpPr>
          <p:cNvPr id="153" name="Text 12"/>
          <p:cNvSpPr txBox="1"/>
          <p:nvPr/>
        </p:nvSpPr>
        <p:spPr>
          <a:xfrm>
            <a:off x="365759" y="1983993"/>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Who can see your friends list?</a:t>
            </a:r>
          </a:p>
        </p:txBody>
      </p:sp>
      <p:sp>
        <p:nvSpPr>
          <p:cNvPr id="154" name="Text 13"/>
          <p:cNvSpPr txBox="1"/>
          <p:nvPr/>
        </p:nvSpPr>
        <p:spPr>
          <a:xfrm>
            <a:off x="3631996" y="1983993"/>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Set to Friends or Only me - reduces targeting by scammers</a:t>
            </a:r>
          </a:p>
        </p:txBody>
      </p:sp>
      <p:sp>
        <p:nvSpPr>
          <p:cNvPr id="155" name="Shape 14"/>
          <p:cNvSpPr/>
          <p:nvPr/>
        </p:nvSpPr>
        <p:spPr>
          <a:xfrm>
            <a:off x="274319" y="2359151"/>
            <a:ext cx="3266239" cy="585217"/>
          </a:xfrm>
          <a:prstGeom prst="rect">
            <a:avLst/>
          </a:prstGeom>
          <a:solidFill>
            <a:srgbClr val="DBEAFE"/>
          </a:solidFill>
          <a:ln w="6350">
            <a:solidFill>
              <a:srgbClr val="E5E7EB"/>
            </a:solidFill>
          </a:ln>
        </p:spPr>
        <p:txBody>
          <a:bodyPr lIns="45719" rIns="45719"/>
          <a:lstStyle/>
          <a:p>
            <a:pPr/>
          </a:p>
        </p:txBody>
      </p:sp>
      <p:sp>
        <p:nvSpPr>
          <p:cNvPr id="156" name="Shape 15"/>
          <p:cNvSpPr/>
          <p:nvPr/>
        </p:nvSpPr>
        <p:spPr>
          <a:xfrm>
            <a:off x="3540557" y="2359151"/>
            <a:ext cx="5329124" cy="585217"/>
          </a:xfrm>
          <a:prstGeom prst="rect">
            <a:avLst/>
          </a:prstGeom>
          <a:solidFill>
            <a:srgbClr val="FFFFFF"/>
          </a:solidFill>
          <a:ln w="6350">
            <a:solidFill>
              <a:srgbClr val="E5E7EB"/>
            </a:solidFill>
          </a:ln>
        </p:spPr>
        <p:txBody>
          <a:bodyPr lIns="45719" rIns="45719"/>
          <a:lstStyle/>
          <a:p>
            <a:pPr/>
          </a:p>
        </p:txBody>
      </p:sp>
      <p:sp>
        <p:nvSpPr>
          <p:cNvPr id="157" name="Text 16"/>
          <p:cNvSpPr txBox="1"/>
          <p:nvPr/>
        </p:nvSpPr>
        <p:spPr>
          <a:xfrm>
            <a:off x="365759" y="2569209"/>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Who can look you up by email or phone?</a:t>
            </a:r>
          </a:p>
        </p:txBody>
      </p:sp>
      <p:sp>
        <p:nvSpPr>
          <p:cNvPr id="158" name="Text 17"/>
          <p:cNvSpPr txBox="1"/>
          <p:nvPr/>
        </p:nvSpPr>
        <p:spPr>
          <a:xfrm>
            <a:off x="3631996" y="2569209"/>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Set both to Friends or Only me</a:t>
            </a:r>
          </a:p>
        </p:txBody>
      </p:sp>
      <p:sp>
        <p:nvSpPr>
          <p:cNvPr id="159" name="Shape 18"/>
          <p:cNvSpPr/>
          <p:nvPr/>
        </p:nvSpPr>
        <p:spPr>
          <a:xfrm>
            <a:off x="274319" y="2944367"/>
            <a:ext cx="3266239" cy="585217"/>
          </a:xfrm>
          <a:prstGeom prst="rect">
            <a:avLst/>
          </a:prstGeom>
          <a:solidFill>
            <a:srgbClr val="DBEAFE"/>
          </a:solidFill>
          <a:ln w="6350">
            <a:solidFill>
              <a:srgbClr val="E5E7EB"/>
            </a:solidFill>
          </a:ln>
        </p:spPr>
        <p:txBody>
          <a:bodyPr lIns="45719" rIns="45719"/>
          <a:lstStyle/>
          <a:p>
            <a:pPr/>
          </a:p>
        </p:txBody>
      </p:sp>
      <p:sp>
        <p:nvSpPr>
          <p:cNvPr id="160" name="Shape 19"/>
          <p:cNvSpPr/>
          <p:nvPr/>
        </p:nvSpPr>
        <p:spPr>
          <a:xfrm>
            <a:off x="3540557" y="2944367"/>
            <a:ext cx="5329124" cy="585217"/>
          </a:xfrm>
          <a:prstGeom prst="rect">
            <a:avLst/>
          </a:prstGeom>
          <a:solidFill>
            <a:srgbClr val="F8F9FA"/>
          </a:solidFill>
          <a:ln w="6350">
            <a:solidFill>
              <a:srgbClr val="E5E7EB"/>
            </a:solidFill>
          </a:ln>
        </p:spPr>
        <p:txBody>
          <a:bodyPr lIns="45719" rIns="45719"/>
          <a:lstStyle/>
          <a:p>
            <a:pPr/>
          </a:p>
        </p:txBody>
      </p:sp>
      <p:sp>
        <p:nvSpPr>
          <p:cNvPr id="161" name="Text 20"/>
          <p:cNvSpPr txBox="1"/>
          <p:nvPr/>
        </p:nvSpPr>
        <p:spPr>
          <a:xfrm>
            <a:off x="365759" y="3154425"/>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Can search engines link to your profile?</a:t>
            </a:r>
          </a:p>
        </p:txBody>
      </p:sp>
      <p:sp>
        <p:nvSpPr>
          <p:cNvPr id="162" name="Text 21"/>
          <p:cNvSpPr txBox="1"/>
          <p:nvPr/>
        </p:nvSpPr>
        <p:spPr>
          <a:xfrm>
            <a:off x="3631996" y="3154425"/>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Select No - stops your profile appearing in Google searches</a:t>
            </a:r>
          </a:p>
        </p:txBody>
      </p:sp>
      <p:sp>
        <p:nvSpPr>
          <p:cNvPr id="163" name="Shape 22"/>
          <p:cNvSpPr/>
          <p:nvPr/>
        </p:nvSpPr>
        <p:spPr>
          <a:xfrm>
            <a:off x="274319" y="3529584"/>
            <a:ext cx="3266239" cy="585217"/>
          </a:xfrm>
          <a:prstGeom prst="rect">
            <a:avLst/>
          </a:prstGeom>
          <a:solidFill>
            <a:srgbClr val="DBEAFE"/>
          </a:solidFill>
          <a:ln w="6350">
            <a:solidFill>
              <a:srgbClr val="E5E7EB"/>
            </a:solidFill>
          </a:ln>
        </p:spPr>
        <p:txBody>
          <a:bodyPr lIns="45719" rIns="45719"/>
          <a:lstStyle/>
          <a:p>
            <a:pPr/>
          </a:p>
        </p:txBody>
      </p:sp>
      <p:sp>
        <p:nvSpPr>
          <p:cNvPr id="164" name="Shape 23"/>
          <p:cNvSpPr/>
          <p:nvPr/>
        </p:nvSpPr>
        <p:spPr>
          <a:xfrm>
            <a:off x="3540557" y="3529584"/>
            <a:ext cx="5329124" cy="585217"/>
          </a:xfrm>
          <a:prstGeom prst="rect">
            <a:avLst/>
          </a:prstGeom>
          <a:solidFill>
            <a:srgbClr val="FFFFFF"/>
          </a:solidFill>
          <a:ln w="6350">
            <a:solidFill>
              <a:srgbClr val="E5E7EB"/>
            </a:solidFill>
          </a:ln>
        </p:spPr>
        <p:txBody>
          <a:bodyPr lIns="45719" rIns="45719"/>
          <a:lstStyle/>
          <a:p>
            <a:pPr/>
          </a:p>
        </p:txBody>
      </p:sp>
      <p:sp>
        <p:nvSpPr>
          <p:cNvPr id="165" name="Text 24"/>
          <p:cNvSpPr txBox="1"/>
          <p:nvPr/>
        </p:nvSpPr>
        <p:spPr>
          <a:xfrm>
            <a:off x="365759" y="3739642"/>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Who can send you friend requests?</a:t>
            </a:r>
          </a:p>
        </p:txBody>
      </p:sp>
      <p:sp>
        <p:nvSpPr>
          <p:cNvPr id="166" name="Text 25"/>
          <p:cNvSpPr txBox="1"/>
          <p:nvPr/>
        </p:nvSpPr>
        <p:spPr>
          <a:xfrm>
            <a:off x="3631996" y="3739642"/>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Set to Friends of friends rather than Everyone</a:t>
            </a:r>
          </a:p>
        </p:txBody>
      </p:sp>
      <p:sp>
        <p:nvSpPr>
          <p:cNvPr id="167" name="Shape 26"/>
          <p:cNvSpPr/>
          <p:nvPr/>
        </p:nvSpPr>
        <p:spPr>
          <a:xfrm>
            <a:off x="274319" y="4114800"/>
            <a:ext cx="3266239" cy="585217"/>
          </a:xfrm>
          <a:prstGeom prst="rect">
            <a:avLst/>
          </a:prstGeom>
          <a:solidFill>
            <a:srgbClr val="DBEAFE"/>
          </a:solidFill>
          <a:ln w="6350">
            <a:solidFill>
              <a:srgbClr val="E5E7EB"/>
            </a:solidFill>
          </a:ln>
        </p:spPr>
        <p:txBody>
          <a:bodyPr lIns="45719" rIns="45719"/>
          <a:lstStyle/>
          <a:p>
            <a:pPr/>
          </a:p>
        </p:txBody>
      </p:sp>
      <p:sp>
        <p:nvSpPr>
          <p:cNvPr id="168" name="Shape 27"/>
          <p:cNvSpPr/>
          <p:nvPr/>
        </p:nvSpPr>
        <p:spPr>
          <a:xfrm>
            <a:off x="3540557" y="4114800"/>
            <a:ext cx="5329124" cy="585217"/>
          </a:xfrm>
          <a:prstGeom prst="rect">
            <a:avLst/>
          </a:prstGeom>
          <a:solidFill>
            <a:srgbClr val="F8F9FA"/>
          </a:solidFill>
          <a:ln w="6350">
            <a:solidFill>
              <a:srgbClr val="E5E7EB"/>
            </a:solidFill>
          </a:ln>
        </p:spPr>
        <p:txBody>
          <a:bodyPr lIns="45719" rIns="45719"/>
          <a:lstStyle/>
          <a:p>
            <a:pPr/>
          </a:p>
        </p:txBody>
      </p:sp>
      <p:sp>
        <p:nvSpPr>
          <p:cNvPr id="169" name="Text 28"/>
          <p:cNvSpPr txBox="1"/>
          <p:nvPr/>
        </p:nvSpPr>
        <p:spPr>
          <a:xfrm>
            <a:off x="365759" y="4324858"/>
            <a:ext cx="3129078"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000">
                <a:solidFill>
                  <a:srgbClr val="1A2E4A"/>
                </a:solidFill>
              </a:defRPr>
            </a:lvl1pPr>
          </a:lstStyle>
          <a:p>
            <a:pPr/>
            <a:r>
              <a:t>Tag review</a:t>
            </a:r>
          </a:p>
        </p:txBody>
      </p:sp>
      <p:sp>
        <p:nvSpPr>
          <p:cNvPr id="170" name="Text 29"/>
          <p:cNvSpPr txBox="1"/>
          <p:nvPr/>
        </p:nvSpPr>
        <p:spPr>
          <a:xfrm>
            <a:off x="3631996" y="4324858"/>
            <a:ext cx="519196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000">
                <a:solidFill>
                  <a:srgbClr val="374151"/>
                </a:solidFill>
              </a:defRPr>
            </a:lvl1pPr>
          </a:lstStyle>
          <a:p>
            <a:pPr/>
            <a:r>
              <a:t>Enable - tags must be approved before appearing on your timeline</a:t>
            </a:r>
          </a:p>
        </p:txBody>
      </p:sp>
      <p:sp>
        <p:nvSpPr>
          <p:cNvPr id="171" name="Shape 30"/>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172" name="Text 31"/>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173" name="Text 32"/>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Facebook - Privacy</a:t>
            </a:r>
          </a:p>
        </p:txBody>
      </p:sp>
      <p:sp>
        <p:nvSpPr>
          <p:cNvPr id="174" name="TextBox 35"/>
          <p:cNvSpPr txBox="1"/>
          <p:nvPr/>
        </p:nvSpPr>
        <p:spPr>
          <a:xfrm>
            <a:off x="502919" y="4663440"/>
            <a:ext cx="8138161" cy="256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i="1" sz="1000">
                <a:solidFill>
                  <a:srgbClr val="F59E0B"/>
                </a:solidFill>
              </a:defRPr>
            </a:lvl1pPr>
          </a:lstStyle>
          <a:p>
            <a:pPr/>
            <a:r>
              <a:t>Note: Facebook now uses 'Accounts Centre' for security and ad settings. Navigate to Accounts Centre from Settings menu.</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178" name="Shape 0"/>
          <p:cNvSpPr/>
          <p:nvPr/>
        </p:nvSpPr>
        <p:spPr>
          <a:xfrm>
            <a:off x="0" y="0"/>
            <a:ext cx="9144000" cy="685800"/>
          </a:xfrm>
          <a:prstGeom prst="rect">
            <a:avLst/>
          </a:prstGeom>
          <a:solidFill>
            <a:srgbClr val="3B5998"/>
          </a:solidFill>
          <a:ln w="12700">
            <a:solidFill>
              <a:srgbClr val="3B5998"/>
            </a:solidFill>
          </a:ln>
        </p:spPr>
        <p:txBody>
          <a:bodyPr lIns="45719" rIns="45719"/>
          <a:lstStyle/>
          <a:p>
            <a:pPr/>
          </a:p>
        </p:txBody>
      </p:sp>
      <p:pic>
        <p:nvPicPr>
          <p:cNvPr id="179"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180"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Facebook - Advertising &amp; Security</a:t>
            </a:r>
          </a:p>
        </p:txBody>
      </p:sp>
      <p:sp>
        <p:nvSpPr>
          <p:cNvPr id="181" name="Shape 2"/>
          <p:cNvSpPr/>
          <p:nvPr/>
        </p:nvSpPr>
        <p:spPr>
          <a:xfrm>
            <a:off x="274319" y="804672"/>
            <a:ext cx="4160522" cy="384049"/>
          </a:xfrm>
          <a:prstGeom prst="rect">
            <a:avLst/>
          </a:prstGeom>
          <a:solidFill>
            <a:srgbClr val="2C5282"/>
          </a:solidFill>
          <a:ln w="12700">
            <a:solidFill>
              <a:srgbClr val="2C5282"/>
            </a:solidFill>
          </a:ln>
        </p:spPr>
        <p:txBody>
          <a:bodyPr lIns="45719" rIns="45719"/>
          <a:lstStyle/>
          <a:p>
            <a:pPr/>
          </a:p>
        </p:txBody>
      </p:sp>
      <p:sp>
        <p:nvSpPr>
          <p:cNvPr id="182" name="Text 3"/>
          <p:cNvSpPr txBox="1"/>
          <p:nvPr/>
        </p:nvSpPr>
        <p:spPr>
          <a:xfrm>
            <a:off x="384047" y="918336"/>
            <a:ext cx="3959354"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300">
                <a:solidFill>
                  <a:srgbClr val="FFFFFF"/>
                </a:solidFill>
                <a:latin typeface="Cambria Bold"/>
                <a:ea typeface="Cambria Bold"/>
                <a:cs typeface="Cambria Bold"/>
                <a:sym typeface="Cambria Bold"/>
              </a:defRPr>
            </a:lvl1pPr>
          </a:lstStyle>
          <a:p>
            <a:pPr/>
            <a:r>
              <a:t>Advertising  (Accounts Centre &gt; Ad preferences)</a:t>
            </a:r>
          </a:p>
        </p:txBody>
      </p:sp>
      <p:sp>
        <p:nvSpPr>
          <p:cNvPr id="183" name="Shape 4"/>
          <p:cNvSpPr/>
          <p:nvPr/>
        </p:nvSpPr>
        <p:spPr>
          <a:xfrm>
            <a:off x="274319" y="1261872"/>
            <a:ext cx="4160522" cy="676657"/>
          </a:xfrm>
          <a:prstGeom prst="rect">
            <a:avLst/>
          </a:prstGeom>
          <a:solidFill>
            <a:srgbClr val="FFFFFF"/>
          </a:solidFill>
          <a:ln w="6350">
            <a:solidFill>
              <a:srgbClr val="E5E7EB"/>
            </a:solidFill>
          </a:ln>
        </p:spPr>
        <p:txBody>
          <a:bodyPr lIns="45719" rIns="45719"/>
          <a:lstStyle/>
          <a:p>
            <a:pPr/>
          </a:p>
        </p:txBody>
      </p:sp>
      <p:sp>
        <p:nvSpPr>
          <p:cNvPr id="184" name="Text 5"/>
          <p:cNvSpPr txBox="1"/>
          <p:nvPr/>
        </p:nvSpPr>
        <p:spPr>
          <a:xfrm>
            <a:off x="384047" y="1362202"/>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Ads based on data from partners</a:t>
            </a:r>
          </a:p>
        </p:txBody>
      </p:sp>
      <p:sp>
        <p:nvSpPr>
          <p:cNvPr id="185" name="Text 6"/>
          <p:cNvSpPr txBox="1"/>
          <p:nvPr/>
        </p:nvSpPr>
        <p:spPr>
          <a:xfrm>
            <a:off x="384047" y="1663954"/>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Set to Not allowed</a:t>
            </a:r>
          </a:p>
        </p:txBody>
      </p:sp>
      <p:sp>
        <p:nvSpPr>
          <p:cNvPr id="186" name="Shape 7"/>
          <p:cNvSpPr/>
          <p:nvPr/>
        </p:nvSpPr>
        <p:spPr>
          <a:xfrm>
            <a:off x="274319" y="1975104"/>
            <a:ext cx="4160522" cy="676657"/>
          </a:xfrm>
          <a:prstGeom prst="rect">
            <a:avLst/>
          </a:prstGeom>
          <a:solidFill>
            <a:srgbClr val="F8F9FA"/>
          </a:solidFill>
          <a:ln w="6350">
            <a:solidFill>
              <a:srgbClr val="E5E7EB"/>
            </a:solidFill>
          </a:ln>
        </p:spPr>
        <p:txBody>
          <a:bodyPr lIns="45719" rIns="45719"/>
          <a:lstStyle/>
          <a:p>
            <a:pPr/>
          </a:p>
        </p:txBody>
      </p:sp>
      <p:sp>
        <p:nvSpPr>
          <p:cNvPr id="187" name="Text 8"/>
          <p:cNvSpPr txBox="1"/>
          <p:nvPr/>
        </p:nvSpPr>
        <p:spPr>
          <a:xfrm>
            <a:off x="384047" y="2075433"/>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Ads based on your activity</a:t>
            </a:r>
          </a:p>
        </p:txBody>
      </p:sp>
      <p:sp>
        <p:nvSpPr>
          <p:cNvPr id="188" name="Text 9"/>
          <p:cNvSpPr txBox="1"/>
          <p:nvPr/>
        </p:nvSpPr>
        <p:spPr>
          <a:xfrm>
            <a:off x="384047" y="2377186"/>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Set to Not allowed</a:t>
            </a:r>
          </a:p>
        </p:txBody>
      </p:sp>
      <p:sp>
        <p:nvSpPr>
          <p:cNvPr id="189" name="Shape 10"/>
          <p:cNvSpPr/>
          <p:nvPr/>
        </p:nvSpPr>
        <p:spPr>
          <a:xfrm>
            <a:off x="274319" y="2688335"/>
            <a:ext cx="4160522" cy="676657"/>
          </a:xfrm>
          <a:prstGeom prst="rect">
            <a:avLst/>
          </a:prstGeom>
          <a:solidFill>
            <a:srgbClr val="FFFFFF"/>
          </a:solidFill>
          <a:ln w="6350">
            <a:solidFill>
              <a:srgbClr val="E5E7EB"/>
            </a:solidFill>
          </a:ln>
        </p:spPr>
        <p:txBody>
          <a:bodyPr lIns="45719" rIns="45719"/>
          <a:lstStyle/>
          <a:p>
            <a:pPr/>
          </a:p>
        </p:txBody>
      </p:sp>
      <p:sp>
        <p:nvSpPr>
          <p:cNvPr id="190" name="Text 11"/>
          <p:cNvSpPr txBox="1"/>
          <p:nvPr/>
        </p:nvSpPr>
        <p:spPr>
          <a:xfrm>
            <a:off x="384047" y="2788666"/>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Social interactions in ads</a:t>
            </a:r>
          </a:p>
        </p:txBody>
      </p:sp>
      <p:sp>
        <p:nvSpPr>
          <p:cNvPr id="191" name="Text 12"/>
          <p:cNvSpPr txBox="1"/>
          <p:nvPr/>
        </p:nvSpPr>
        <p:spPr>
          <a:xfrm>
            <a:off x="384047" y="3090417"/>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Set to No one - your name will not appear in friends' ads</a:t>
            </a:r>
          </a:p>
        </p:txBody>
      </p:sp>
      <p:sp>
        <p:nvSpPr>
          <p:cNvPr id="192" name="Shape 13"/>
          <p:cNvSpPr/>
          <p:nvPr/>
        </p:nvSpPr>
        <p:spPr>
          <a:xfrm>
            <a:off x="274319" y="3401567"/>
            <a:ext cx="4160522" cy="676657"/>
          </a:xfrm>
          <a:prstGeom prst="rect">
            <a:avLst/>
          </a:prstGeom>
          <a:solidFill>
            <a:srgbClr val="F8F9FA"/>
          </a:solidFill>
          <a:ln w="6350">
            <a:solidFill>
              <a:srgbClr val="E5E7EB"/>
            </a:solidFill>
          </a:ln>
        </p:spPr>
        <p:txBody>
          <a:bodyPr lIns="45719" rIns="45719"/>
          <a:lstStyle/>
          <a:p>
            <a:pPr/>
          </a:p>
        </p:txBody>
      </p:sp>
      <p:sp>
        <p:nvSpPr>
          <p:cNvPr id="193" name="Text 14"/>
          <p:cNvSpPr txBox="1"/>
          <p:nvPr/>
        </p:nvSpPr>
        <p:spPr>
          <a:xfrm>
            <a:off x="384047" y="3501897"/>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Ad topics</a:t>
            </a:r>
          </a:p>
        </p:txBody>
      </p:sp>
      <p:sp>
        <p:nvSpPr>
          <p:cNvPr id="194" name="Text 15"/>
          <p:cNvSpPr txBox="1"/>
          <p:nvPr/>
        </p:nvSpPr>
        <p:spPr>
          <a:xfrm>
            <a:off x="384047" y="3803650"/>
            <a:ext cx="3959354"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Select See fewer for categories you find intrusive</a:t>
            </a:r>
          </a:p>
        </p:txBody>
      </p:sp>
      <p:sp>
        <p:nvSpPr>
          <p:cNvPr id="195" name="Shape 16"/>
          <p:cNvSpPr/>
          <p:nvPr/>
        </p:nvSpPr>
        <p:spPr>
          <a:xfrm>
            <a:off x="4709159" y="804672"/>
            <a:ext cx="4160521" cy="384049"/>
          </a:xfrm>
          <a:prstGeom prst="rect">
            <a:avLst/>
          </a:prstGeom>
          <a:solidFill>
            <a:srgbClr val="B45309"/>
          </a:solidFill>
          <a:ln w="12700">
            <a:solidFill>
              <a:srgbClr val="B45309"/>
            </a:solidFill>
          </a:ln>
        </p:spPr>
        <p:txBody>
          <a:bodyPr lIns="45719" rIns="45719"/>
          <a:lstStyle/>
          <a:p>
            <a:pPr/>
          </a:p>
        </p:txBody>
      </p:sp>
      <p:sp>
        <p:nvSpPr>
          <p:cNvPr id="196" name="Text 17"/>
          <p:cNvSpPr txBox="1"/>
          <p:nvPr/>
        </p:nvSpPr>
        <p:spPr>
          <a:xfrm>
            <a:off x="4809743" y="924686"/>
            <a:ext cx="3959353" cy="1778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200">
                <a:solidFill>
                  <a:srgbClr val="FFFFFF"/>
                </a:solidFill>
                <a:latin typeface="Cambria Bold"/>
                <a:ea typeface="Cambria Bold"/>
                <a:cs typeface="Cambria Bold"/>
                <a:sym typeface="Cambria Bold"/>
              </a:defRPr>
            </a:lvl1pPr>
          </a:lstStyle>
          <a:p>
            <a:pPr/>
            <a:r>
              <a:t>Security  (Accounts Centre &gt; Password and security)</a:t>
            </a:r>
          </a:p>
        </p:txBody>
      </p:sp>
      <p:sp>
        <p:nvSpPr>
          <p:cNvPr id="197" name="Shape 18"/>
          <p:cNvSpPr/>
          <p:nvPr/>
        </p:nvSpPr>
        <p:spPr>
          <a:xfrm>
            <a:off x="4709159" y="1261872"/>
            <a:ext cx="4160521" cy="676657"/>
          </a:xfrm>
          <a:prstGeom prst="rect">
            <a:avLst/>
          </a:prstGeom>
          <a:solidFill>
            <a:srgbClr val="FFFFFF"/>
          </a:solidFill>
          <a:ln w="6350">
            <a:solidFill>
              <a:srgbClr val="E5E7EB"/>
            </a:solidFill>
          </a:ln>
        </p:spPr>
        <p:txBody>
          <a:bodyPr lIns="45719" rIns="45719"/>
          <a:lstStyle/>
          <a:p>
            <a:pPr/>
          </a:p>
        </p:txBody>
      </p:sp>
      <p:sp>
        <p:nvSpPr>
          <p:cNvPr id="198" name="Text 19"/>
          <p:cNvSpPr txBox="1"/>
          <p:nvPr/>
        </p:nvSpPr>
        <p:spPr>
          <a:xfrm>
            <a:off x="4818888" y="1362202"/>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Two-factor authentication</a:t>
            </a:r>
          </a:p>
        </p:txBody>
      </p:sp>
      <p:sp>
        <p:nvSpPr>
          <p:cNvPr id="199" name="Text 20"/>
          <p:cNvSpPr txBox="1"/>
          <p:nvPr/>
        </p:nvSpPr>
        <p:spPr>
          <a:xfrm>
            <a:off x="4818888" y="1663954"/>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Enable - authenticator app preferred over SMS</a:t>
            </a:r>
          </a:p>
        </p:txBody>
      </p:sp>
      <p:sp>
        <p:nvSpPr>
          <p:cNvPr id="200" name="Shape 21"/>
          <p:cNvSpPr/>
          <p:nvPr/>
        </p:nvSpPr>
        <p:spPr>
          <a:xfrm>
            <a:off x="4709159" y="1975104"/>
            <a:ext cx="4160521" cy="676657"/>
          </a:xfrm>
          <a:prstGeom prst="rect">
            <a:avLst/>
          </a:prstGeom>
          <a:solidFill>
            <a:srgbClr val="F8F9FA"/>
          </a:solidFill>
          <a:ln w="6350">
            <a:solidFill>
              <a:srgbClr val="E5E7EB"/>
            </a:solidFill>
          </a:ln>
        </p:spPr>
        <p:txBody>
          <a:bodyPr lIns="45719" rIns="45719"/>
          <a:lstStyle/>
          <a:p>
            <a:pPr/>
          </a:p>
        </p:txBody>
      </p:sp>
      <p:sp>
        <p:nvSpPr>
          <p:cNvPr id="201" name="Text 22"/>
          <p:cNvSpPr txBox="1"/>
          <p:nvPr/>
        </p:nvSpPr>
        <p:spPr>
          <a:xfrm>
            <a:off x="4818888" y="2075433"/>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Passkeys</a:t>
            </a:r>
          </a:p>
        </p:txBody>
      </p:sp>
      <p:sp>
        <p:nvSpPr>
          <p:cNvPr id="202" name="Text 23"/>
          <p:cNvSpPr txBox="1"/>
          <p:nvPr/>
        </p:nvSpPr>
        <p:spPr>
          <a:xfrm>
            <a:off x="4818888" y="2377186"/>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Set up via Accounts Centre - available on iOS and Android (June 2025)</a:t>
            </a:r>
          </a:p>
        </p:txBody>
      </p:sp>
      <p:sp>
        <p:nvSpPr>
          <p:cNvPr id="203" name="Shape 24"/>
          <p:cNvSpPr/>
          <p:nvPr/>
        </p:nvSpPr>
        <p:spPr>
          <a:xfrm>
            <a:off x="4709159" y="2688335"/>
            <a:ext cx="4160521" cy="676657"/>
          </a:xfrm>
          <a:prstGeom prst="rect">
            <a:avLst/>
          </a:prstGeom>
          <a:solidFill>
            <a:srgbClr val="FFFFFF"/>
          </a:solidFill>
          <a:ln w="6350">
            <a:solidFill>
              <a:srgbClr val="E5E7EB"/>
            </a:solidFill>
          </a:ln>
        </p:spPr>
        <p:txBody>
          <a:bodyPr lIns="45719" rIns="45719"/>
          <a:lstStyle/>
          <a:p>
            <a:pPr/>
          </a:p>
        </p:txBody>
      </p:sp>
      <p:sp>
        <p:nvSpPr>
          <p:cNvPr id="204" name="Text 25"/>
          <p:cNvSpPr txBox="1"/>
          <p:nvPr/>
        </p:nvSpPr>
        <p:spPr>
          <a:xfrm>
            <a:off x="4818888" y="2788666"/>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Login alerts</a:t>
            </a:r>
          </a:p>
        </p:txBody>
      </p:sp>
      <p:sp>
        <p:nvSpPr>
          <p:cNvPr id="205" name="Text 26"/>
          <p:cNvSpPr txBox="1"/>
          <p:nvPr/>
        </p:nvSpPr>
        <p:spPr>
          <a:xfrm>
            <a:off x="4818888" y="3090417"/>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Enable - notification if someone logs in from an unfamiliar device</a:t>
            </a:r>
          </a:p>
        </p:txBody>
      </p:sp>
      <p:sp>
        <p:nvSpPr>
          <p:cNvPr id="206" name="Shape 27"/>
          <p:cNvSpPr/>
          <p:nvPr/>
        </p:nvSpPr>
        <p:spPr>
          <a:xfrm>
            <a:off x="4709159" y="3401567"/>
            <a:ext cx="4160521" cy="676657"/>
          </a:xfrm>
          <a:prstGeom prst="rect">
            <a:avLst/>
          </a:prstGeom>
          <a:solidFill>
            <a:srgbClr val="F8F9FA"/>
          </a:solidFill>
          <a:ln w="6350">
            <a:solidFill>
              <a:srgbClr val="E5E7EB"/>
            </a:solidFill>
          </a:ln>
        </p:spPr>
        <p:txBody>
          <a:bodyPr lIns="45719" rIns="45719"/>
          <a:lstStyle/>
          <a:p>
            <a:pPr/>
          </a:p>
        </p:txBody>
      </p:sp>
      <p:sp>
        <p:nvSpPr>
          <p:cNvPr id="207" name="Text 28"/>
          <p:cNvSpPr txBox="1"/>
          <p:nvPr/>
        </p:nvSpPr>
        <p:spPr>
          <a:xfrm>
            <a:off x="4818888" y="3501897"/>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b="1" sz="1100">
                <a:solidFill>
                  <a:srgbClr val="1A2E4A"/>
                </a:solidFill>
              </a:defRPr>
            </a:lvl1pPr>
          </a:lstStyle>
          <a:p>
            <a:pPr/>
            <a:r>
              <a:t>Third-party apps</a:t>
            </a:r>
          </a:p>
        </p:txBody>
      </p:sp>
      <p:sp>
        <p:nvSpPr>
          <p:cNvPr id="208" name="Text 29"/>
          <p:cNvSpPr txBox="1"/>
          <p:nvPr/>
        </p:nvSpPr>
        <p:spPr>
          <a:xfrm>
            <a:off x="4818888" y="3803650"/>
            <a:ext cx="3959353"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Review and remove apps connected to your account</a:t>
            </a:r>
          </a:p>
        </p:txBody>
      </p:sp>
      <p:sp>
        <p:nvSpPr>
          <p:cNvPr id="209" name="Shape 30"/>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210" name="Text 31"/>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211" name="Text 32"/>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Facebook - Advertising &amp; Security</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2E4A"/>
        </a:solidFill>
      </p:bgPr>
    </p:bg>
    <p:spTree>
      <p:nvGrpSpPr>
        <p:cNvPr id="1" name=""/>
        <p:cNvGrpSpPr/>
        <p:nvPr/>
      </p:nvGrpSpPr>
      <p:grpSpPr>
        <a:xfrm>
          <a:off x="0" y="0"/>
          <a:ext cx="0" cy="0"/>
          <a:chOff x="0" y="0"/>
          <a:chExt cx="0" cy="0"/>
        </a:xfrm>
      </p:grpSpPr>
      <p:sp>
        <p:nvSpPr>
          <p:cNvPr id="215" name="Shape 0"/>
          <p:cNvSpPr/>
          <p:nvPr/>
        </p:nvSpPr>
        <p:spPr>
          <a:xfrm>
            <a:off x="-1" y="2240279"/>
            <a:ext cx="182882" cy="2011680"/>
          </a:xfrm>
          <a:prstGeom prst="rect">
            <a:avLst/>
          </a:prstGeom>
          <a:solidFill>
            <a:srgbClr val="F59E0B"/>
          </a:solidFill>
          <a:ln w="12700">
            <a:solidFill>
              <a:srgbClr val="F59E0B"/>
            </a:solidFill>
          </a:ln>
        </p:spPr>
        <p:txBody>
          <a:bodyPr lIns="45719" rIns="45719"/>
          <a:lstStyle/>
          <a:p>
            <a:pPr/>
          </a:p>
        </p:txBody>
      </p:sp>
      <p:sp>
        <p:nvSpPr>
          <p:cNvPr id="216" name="Shape 1"/>
          <p:cNvSpPr/>
          <p:nvPr/>
        </p:nvSpPr>
        <p:spPr>
          <a:xfrm>
            <a:off x="2560320" y="2450592"/>
            <a:ext cx="4023360" cy="64009"/>
          </a:xfrm>
          <a:prstGeom prst="rect">
            <a:avLst/>
          </a:prstGeom>
          <a:solidFill>
            <a:srgbClr val="F59E0B"/>
          </a:solidFill>
          <a:ln w="12700">
            <a:solidFill>
              <a:srgbClr val="F59E0B"/>
            </a:solidFill>
          </a:ln>
        </p:spPr>
        <p:txBody>
          <a:bodyPr lIns="45719" rIns="45719"/>
          <a:lstStyle/>
          <a:p>
            <a:pPr/>
          </a:p>
        </p:txBody>
      </p:sp>
      <p:sp>
        <p:nvSpPr>
          <p:cNvPr id="217" name="Text 2"/>
          <p:cNvSpPr txBox="1"/>
          <p:nvPr/>
        </p:nvSpPr>
        <p:spPr>
          <a:xfrm>
            <a:off x="502919" y="1517649"/>
            <a:ext cx="8138161" cy="713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4200">
                <a:solidFill>
                  <a:srgbClr val="FFFFFF"/>
                </a:solidFill>
                <a:latin typeface="Cambria Bold"/>
                <a:ea typeface="Cambria Bold"/>
                <a:cs typeface="Cambria Bold"/>
                <a:sym typeface="Cambria Bold"/>
              </a:defRPr>
            </a:lvl1pPr>
          </a:lstStyle>
          <a:p>
            <a:pPr/>
            <a:r>
              <a:t>Instagram</a:t>
            </a:r>
          </a:p>
        </p:txBody>
      </p:sp>
      <p:sp>
        <p:nvSpPr>
          <p:cNvPr id="218" name="Text 3"/>
          <p:cNvSpPr txBox="1"/>
          <p:nvPr/>
        </p:nvSpPr>
        <p:spPr>
          <a:xfrm>
            <a:off x="777240" y="2668269"/>
            <a:ext cx="7589520" cy="3327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ctr">
              <a:defRPr sz="1600">
                <a:solidFill>
                  <a:srgbClr val="F59E0B"/>
                </a:solidFill>
              </a:defRPr>
            </a:lvl1pPr>
          </a:lstStyle>
          <a:p>
            <a:pPr/>
            <a:r>
              <a:t>Account privacy, location controls, and advertising</a:t>
            </a:r>
          </a:p>
        </p:txBody>
      </p:sp>
      <p:sp>
        <p:nvSpPr>
          <p:cNvPr id="219" name="Shape 4"/>
          <p:cNvSpPr/>
          <p:nvPr/>
        </p:nvSpPr>
        <p:spPr>
          <a:xfrm>
            <a:off x="3840479" y="3291840"/>
            <a:ext cx="1463041" cy="1463041"/>
          </a:xfrm>
          <a:prstGeom prst="ellipse">
            <a:avLst/>
          </a:prstGeom>
          <a:solidFill>
            <a:srgbClr val="833AB4"/>
          </a:solidFill>
          <a:ln w="12700">
            <a:solidFill>
              <a:srgbClr val="833AB4"/>
            </a:solidFill>
          </a:ln>
        </p:spPr>
        <p:txBody>
          <a:bodyPr lIns="45719" rIns="45719"/>
          <a:lstStyle/>
          <a:p>
            <a:pPr/>
          </a:p>
        </p:txBody>
      </p:sp>
      <p:pic>
        <p:nvPicPr>
          <p:cNvPr id="220" name="Image 0" descr="Image 0"/>
          <p:cNvPicPr>
            <a:picLocks noChangeAspect="1"/>
          </p:cNvPicPr>
          <p:nvPr/>
        </p:nvPicPr>
        <p:blipFill>
          <a:blip r:embed="rId3">
            <a:extLst/>
          </a:blip>
          <a:stretch>
            <a:fillRect/>
          </a:stretch>
        </p:blipFill>
        <p:spPr>
          <a:xfrm>
            <a:off x="4041647" y="3493008"/>
            <a:ext cx="1060705" cy="1060705"/>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8F9FA"/>
        </a:solidFill>
      </p:bgPr>
    </p:bg>
    <p:spTree>
      <p:nvGrpSpPr>
        <p:cNvPr id="1" name=""/>
        <p:cNvGrpSpPr/>
        <p:nvPr/>
      </p:nvGrpSpPr>
      <p:grpSpPr>
        <a:xfrm>
          <a:off x="0" y="0"/>
          <a:ext cx="0" cy="0"/>
          <a:chOff x="0" y="0"/>
          <a:chExt cx="0" cy="0"/>
        </a:xfrm>
      </p:grpSpPr>
      <p:sp>
        <p:nvSpPr>
          <p:cNvPr id="224" name="Shape 0"/>
          <p:cNvSpPr/>
          <p:nvPr/>
        </p:nvSpPr>
        <p:spPr>
          <a:xfrm>
            <a:off x="0" y="0"/>
            <a:ext cx="9144000" cy="685800"/>
          </a:xfrm>
          <a:prstGeom prst="rect">
            <a:avLst/>
          </a:prstGeom>
          <a:solidFill>
            <a:srgbClr val="833AB4"/>
          </a:solidFill>
          <a:ln w="12700">
            <a:solidFill>
              <a:srgbClr val="833AB4"/>
            </a:solidFill>
          </a:ln>
        </p:spPr>
        <p:txBody>
          <a:bodyPr lIns="45719" rIns="45719"/>
          <a:lstStyle/>
          <a:p>
            <a:pPr/>
          </a:p>
        </p:txBody>
      </p:sp>
      <p:pic>
        <p:nvPicPr>
          <p:cNvPr id="225" name="Image 0" descr="Image 0"/>
          <p:cNvPicPr>
            <a:picLocks noChangeAspect="1"/>
          </p:cNvPicPr>
          <p:nvPr/>
        </p:nvPicPr>
        <p:blipFill>
          <a:blip r:embed="rId3">
            <a:extLst/>
          </a:blip>
          <a:stretch>
            <a:fillRect/>
          </a:stretch>
        </p:blipFill>
        <p:spPr>
          <a:xfrm>
            <a:off x="201168" y="91439"/>
            <a:ext cx="502920" cy="502921"/>
          </a:xfrm>
          <a:prstGeom prst="rect">
            <a:avLst/>
          </a:prstGeom>
          <a:ln w="12700">
            <a:miter lim="400000"/>
          </a:ln>
        </p:spPr>
      </p:pic>
      <p:sp>
        <p:nvSpPr>
          <p:cNvPr id="226" name="Text 1"/>
          <p:cNvSpPr txBox="1"/>
          <p:nvPr/>
        </p:nvSpPr>
        <p:spPr>
          <a:xfrm>
            <a:off x="868680" y="132079"/>
            <a:ext cx="7955279" cy="4216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defRPr sz="2200">
                <a:solidFill>
                  <a:srgbClr val="FFFFFF"/>
                </a:solidFill>
                <a:latin typeface="Cambria Bold"/>
                <a:ea typeface="Cambria Bold"/>
                <a:cs typeface="Cambria Bold"/>
                <a:sym typeface="Cambria Bold"/>
              </a:defRPr>
            </a:lvl1pPr>
          </a:lstStyle>
          <a:p>
            <a:pPr/>
            <a:r>
              <a:t>Instagram - Key Privacy Settings</a:t>
            </a:r>
          </a:p>
        </p:txBody>
      </p:sp>
      <p:sp>
        <p:nvSpPr>
          <p:cNvPr id="227" name="Shape 2"/>
          <p:cNvSpPr/>
          <p:nvPr/>
        </p:nvSpPr>
        <p:spPr>
          <a:xfrm>
            <a:off x="274320" y="822960"/>
            <a:ext cx="2743201" cy="4041649"/>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228" name="Shape 3"/>
          <p:cNvSpPr/>
          <p:nvPr/>
        </p:nvSpPr>
        <p:spPr>
          <a:xfrm>
            <a:off x="1325880" y="1005839"/>
            <a:ext cx="640081" cy="640081"/>
          </a:xfrm>
          <a:prstGeom prst="ellipse">
            <a:avLst/>
          </a:prstGeom>
          <a:solidFill>
            <a:srgbClr val="833AB4"/>
          </a:solidFill>
          <a:ln w="12700">
            <a:solidFill>
              <a:srgbClr val="833AB4"/>
            </a:solidFill>
          </a:ln>
        </p:spPr>
        <p:txBody>
          <a:bodyPr lIns="45719" rIns="45719"/>
          <a:lstStyle/>
          <a:p>
            <a:pPr/>
          </a:p>
        </p:txBody>
      </p:sp>
      <p:pic>
        <p:nvPicPr>
          <p:cNvPr id="229" name="Image 1" descr="Image 1"/>
          <p:cNvPicPr>
            <a:picLocks noChangeAspect="1"/>
          </p:cNvPicPr>
          <p:nvPr/>
        </p:nvPicPr>
        <p:blipFill>
          <a:blip r:embed="rId4">
            <a:extLst/>
          </a:blip>
          <a:stretch>
            <a:fillRect/>
          </a:stretch>
        </p:blipFill>
        <p:spPr>
          <a:xfrm>
            <a:off x="1417319" y="1097280"/>
            <a:ext cx="457201" cy="457201"/>
          </a:xfrm>
          <a:prstGeom prst="rect">
            <a:avLst/>
          </a:prstGeom>
          <a:ln w="12700">
            <a:miter lim="400000"/>
          </a:ln>
        </p:spPr>
      </p:pic>
      <p:sp>
        <p:nvSpPr>
          <p:cNvPr id="230" name="Text 4"/>
          <p:cNvSpPr txBox="1"/>
          <p:nvPr/>
        </p:nvSpPr>
        <p:spPr>
          <a:xfrm>
            <a:off x="384047" y="1898141"/>
            <a:ext cx="2523746"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1300">
                <a:solidFill>
                  <a:srgbClr val="1A2E4A"/>
                </a:solidFill>
                <a:latin typeface="Cambria Bold"/>
                <a:ea typeface="Cambria Bold"/>
                <a:cs typeface="Cambria Bold"/>
                <a:sym typeface="Cambria Bold"/>
              </a:defRPr>
            </a:lvl1pPr>
          </a:lstStyle>
          <a:p>
            <a:pPr/>
            <a:r>
              <a:t>Set Account to Private</a:t>
            </a:r>
          </a:p>
        </p:txBody>
      </p:sp>
      <p:sp>
        <p:nvSpPr>
          <p:cNvPr id="231" name="Shape 5"/>
          <p:cNvSpPr/>
          <p:nvPr/>
        </p:nvSpPr>
        <p:spPr>
          <a:xfrm>
            <a:off x="384047" y="2340864"/>
            <a:ext cx="2523746" cy="713233"/>
          </a:xfrm>
          <a:prstGeom prst="rect">
            <a:avLst/>
          </a:prstGeom>
          <a:solidFill>
            <a:srgbClr val="DBEAFE"/>
          </a:solidFill>
          <a:ln w="6350">
            <a:solidFill>
              <a:srgbClr val="E5E7EB"/>
            </a:solidFill>
          </a:ln>
        </p:spPr>
        <p:txBody>
          <a:bodyPr lIns="45719" rIns="45719"/>
          <a:lstStyle/>
          <a:p>
            <a:pPr/>
          </a:p>
        </p:txBody>
      </p:sp>
      <p:sp>
        <p:nvSpPr>
          <p:cNvPr id="232" name="Text 6"/>
          <p:cNvSpPr txBox="1"/>
          <p:nvPr/>
        </p:nvSpPr>
        <p:spPr>
          <a:xfrm>
            <a:off x="475487" y="2532380"/>
            <a:ext cx="2340866"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Profile &gt; Menu &gt; Settings and Privacy &gt; Account Privacy</a:t>
            </a:r>
          </a:p>
        </p:txBody>
      </p:sp>
      <p:sp>
        <p:nvSpPr>
          <p:cNvPr id="233" name="Shape 7"/>
          <p:cNvSpPr/>
          <p:nvPr/>
        </p:nvSpPr>
        <p:spPr>
          <a:xfrm>
            <a:off x="384047" y="3118104"/>
            <a:ext cx="2523746" cy="713233"/>
          </a:xfrm>
          <a:prstGeom prst="rect">
            <a:avLst/>
          </a:prstGeom>
          <a:solidFill>
            <a:srgbClr val="F8F9FA"/>
          </a:solidFill>
          <a:ln w="6350">
            <a:solidFill>
              <a:srgbClr val="E5E7EB"/>
            </a:solidFill>
          </a:ln>
        </p:spPr>
        <p:txBody>
          <a:bodyPr lIns="45719" rIns="45719"/>
          <a:lstStyle/>
          <a:p>
            <a:pPr/>
          </a:p>
        </p:txBody>
      </p:sp>
      <p:sp>
        <p:nvSpPr>
          <p:cNvPr id="234" name="Text 8"/>
          <p:cNvSpPr txBox="1"/>
          <p:nvPr/>
        </p:nvSpPr>
        <p:spPr>
          <a:xfrm>
            <a:off x="475487" y="3392170"/>
            <a:ext cx="2340866"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Switch Private account ON</a:t>
            </a:r>
          </a:p>
        </p:txBody>
      </p:sp>
      <p:sp>
        <p:nvSpPr>
          <p:cNvPr id="235" name="Shape 9"/>
          <p:cNvSpPr/>
          <p:nvPr/>
        </p:nvSpPr>
        <p:spPr>
          <a:xfrm>
            <a:off x="384047" y="3895344"/>
            <a:ext cx="2523746" cy="713233"/>
          </a:xfrm>
          <a:prstGeom prst="rect">
            <a:avLst/>
          </a:prstGeom>
          <a:solidFill>
            <a:srgbClr val="DBEAFE"/>
          </a:solidFill>
          <a:ln w="6350">
            <a:solidFill>
              <a:srgbClr val="E5E7EB"/>
            </a:solidFill>
          </a:ln>
        </p:spPr>
        <p:txBody>
          <a:bodyPr lIns="45719" rIns="45719"/>
          <a:lstStyle/>
          <a:p>
            <a:pPr/>
          </a:p>
        </p:txBody>
      </p:sp>
      <p:sp>
        <p:nvSpPr>
          <p:cNvPr id="236" name="Text 10"/>
          <p:cNvSpPr txBox="1"/>
          <p:nvPr/>
        </p:nvSpPr>
        <p:spPr>
          <a:xfrm>
            <a:off x="475487" y="4086859"/>
            <a:ext cx="2340866"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Only approved followers can see your posts and stories</a:t>
            </a:r>
          </a:p>
        </p:txBody>
      </p:sp>
      <p:sp>
        <p:nvSpPr>
          <p:cNvPr id="237" name="Shape 11"/>
          <p:cNvSpPr/>
          <p:nvPr/>
        </p:nvSpPr>
        <p:spPr>
          <a:xfrm>
            <a:off x="3154679" y="822960"/>
            <a:ext cx="2743201" cy="4041649"/>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238" name="Shape 12"/>
          <p:cNvSpPr/>
          <p:nvPr/>
        </p:nvSpPr>
        <p:spPr>
          <a:xfrm>
            <a:off x="4206240" y="1005839"/>
            <a:ext cx="640081" cy="640081"/>
          </a:xfrm>
          <a:prstGeom prst="ellipse">
            <a:avLst/>
          </a:prstGeom>
          <a:solidFill>
            <a:srgbClr val="2C5282"/>
          </a:solidFill>
          <a:ln w="12700">
            <a:solidFill>
              <a:srgbClr val="2C5282"/>
            </a:solidFill>
          </a:ln>
        </p:spPr>
        <p:txBody>
          <a:bodyPr lIns="45719" rIns="45719"/>
          <a:lstStyle/>
          <a:p>
            <a:pPr/>
          </a:p>
        </p:txBody>
      </p:sp>
      <p:pic>
        <p:nvPicPr>
          <p:cNvPr id="239" name="Image 2" descr="Image 2"/>
          <p:cNvPicPr>
            <a:picLocks noChangeAspect="1"/>
          </p:cNvPicPr>
          <p:nvPr/>
        </p:nvPicPr>
        <p:blipFill>
          <a:blip r:embed="rId5">
            <a:extLst/>
          </a:blip>
          <a:stretch>
            <a:fillRect/>
          </a:stretch>
        </p:blipFill>
        <p:spPr>
          <a:xfrm>
            <a:off x="4297679" y="1097280"/>
            <a:ext cx="457201" cy="457201"/>
          </a:xfrm>
          <a:prstGeom prst="rect">
            <a:avLst/>
          </a:prstGeom>
          <a:ln w="12700">
            <a:miter lim="400000"/>
          </a:ln>
        </p:spPr>
      </p:pic>
      <p:sp>
        <p:nvSpPr>
          <p:cNvPr id="240" name="Text 13"/>
          <p:cNvSpPr txBox="1"/>
          <p:nvPr/>
        </p:nvSpPr>
        <p:spPr>
          <a:xfrm>
            <a:off x="3264408" y="1898141"/>
            <a:ext cx="2523745"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1300">
                <a:solidFill>
                  <a:srgbClr val="1A2E4A"/>
                </a:solidFill>
                <a:latin typeface="Cambria Bold"/>
                <a:ea typeface="Cambria Bold"/>
                <a:cs typeface="Cambria Bold"/>
                <a:sym typeface="Cambria Bold"/>
              </a:defRPr>
            </a:lvl1pPr>
          </a:lstStyle>
          <a:p>
            <a:pPr/>
            <a:r>
              <a:t>Disable Activity Status</a:t>
            </a:r>
          </a:p>
        </p:txBody>
      </p:sp>
      <p:sp>
        <p:nvSpPr>
          <p:cNvPr id="241" name="Shape 14"/>
          <p:cNvSpPr/>
          <p:nvPr/>
        </p:nvSpPr>
        <p:spPr>
          <a:xfrm>
            <a:off x="3264408" y="2340864"/>
            <a:ext cx="2523745" cy="713233"/>
          </a:xfrm>
          <a:prstGeom prst="rect">
            <a:avLst/>
          </a:prstGeom>
          <a:solidFill>
            <a:srgbClr val="DBEAFE"/>
          </a:solidFill>
          <a:ln w="6350">
            <a:solidFill>
              <a:srgbClr val="E5E7EB"/>
            </a:solidFill>
          </a:ln>
        </p:spPr>
        <p:txBody>
          <a:bodyPr lIns="45719" rIns="45719"/>
          <a:lstStyle/>
          <a:p>
            <a:pPr/>
          </a:p>
        </p:txBody>
      </p:sp>
      <p:sp>
        <p:nvSpPr>
          <p:cNvPr id="242" name="Text 15"/>
          <p:cNvSpPr txBox="1"/>
          <p:nvPr/>
        </p:nvSpPr>
        <p:spPr>
          <a:xfrm>
            <a:off x="3355847" y="2532380"/>
            <a:ext cx="2340865"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Messages and story replies &gt; Show activity status</a:t>
            </a:r>
          </a:p>
        </p:txBody>
      </p:sp>
      <p:sp>
        <p:nvSpPr>
          <p:cNvPr id="243" name="Shape 16"/>
          <p:cNvSpPr/>
          <p:nvPr/>
        </p:nvSpPr>
        <p:spPr>
          <a:xfrm>
            <a:off x="3264408" y="3118104"/>
            <a:ext cx="2523745" cy="713233"/>
          </a:xfrm>
          <a:prstGeom prst="rect">
            <a:avLst/>
          </a:prstGeom>
          <a:solidFill>
            <a:srgbClr val="F8F9FA"/>
          </a:solidFill>
          <a:ln w="6350">
            <a:solidFill>
              <a:srgbClr val="E5E7EB"/>
            </a:solidFill>
          </a:ln>
        </p:spPr>
        <p:txBody>
          <a:bodyPr lIns="45719" rIns="45719"/>
          <a:lstStyle/>
          <a:p>
            <a:pPr/>
          </a:p>
        </p:txBody>
      </p:sp>
      <p:sp>
        <p:nvSpPr>
          <p:cNvPr id="244" name="Text 17"/>
          <p:cNvSpPr txBox="1"/>
          <p:nvPr/>
        </p:nvSpPr>
        <p:spPr>
          <a:xfrm>
            <a:off x="3355847" y="3392170"/>
            <a:ext cx="2340865"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Switch OFF</a:t>
            </a:r>
          </a:p>
        </p:txBody>
      </p:sp>
      <p:sp>
        <p:nvSpPr>
          <p:cNvPr id="245" name="Shape 18"/>
          <p:cNvSpPr/>
          <p:nvPr/>
        </p:nvSpPr>
        <p:spPr>
          <a:xfrm>
            <a:off x="3264408" y="3895344"/>
            <a:ext cx="2523745" cy="713233"/>
          </a:xfrm>
          <a:prstGeom prst="rect">
            <a:avLst/>
          </a:prstGeom>
          <a:solidFill>
            <a:srgbClr val="DBEAFE"/>
          </a:solidFill>
          <a:ln w="6350">
            <a:solidFill>
              <a:srgbClr val="E5E7EB"/>
            </a:solidFill>
          </a:ln>
        </p:spPr>
        <p:txBody>
          <a:bodyPr lIns="45719" rIns="45719"/>
          <a:lstStyle/>
          <a:p>
            <a:pPr/>
          </a:p>
        </p:txBody>
      </p:sp>
      <p:sp>
        <p:nvSpPr>
          <p:cNvPr id="246" name="Text 19"/>
          <p:cNvSpPr txBox="1"/>
          <p:nvPr/>
        </p:nvSpPr>
        <p:spPr>
          <a:xfrm>
            <a:off x="3355847" y="4086859"/>
            <a:ext cx="2340865"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Others cannot see when you were last active</a:t>
            </a:r>
          </a:p>
        </p:txBody>
      </p:sp>
      <p:sp>
        <p:nvSpPr>
          <p:cNvPr id="247" name="Shape 20"/>
          <p:cNvSpPr/>
          <p:nvPr/>
        </p:nvSpPr>
        <p:spPr>
          <a:xfrm>
            <a:off x="6035040" y="822960"/>
            <a:ext cx="2743201" cy="4041649"/>
          </a:xfrm>
          <a:prstGeom prst="rect">
            <a:avLst/>
          </a:prstGeom>
          <a:solidFill>
            <a:srgbClr val="FFFFFF"/>
          </a:solidFill>
          <a:ln w="12700">
            <a:solidFill>
              <a:srgbClr val="E5E7EB"/>
            </a:solidFill>
          </a:ln>
          <a:effectLst>
            <a:outerShdw sx="100000" sy="100000" kx="0" ky="0" algn="b" rotWithShape="0" blurRad="63500" dist="25400" dir="8100000">
              <a:srgbClr val="000000">
                <a:alpha val="12000"/>
              </a:srgbClr>
            </a:outerShdw>
          </a:effectLst>
        </p:spPr>
        <p:txBody>
          <a:bodyPr lIns="45719" rIns="45719"/>
          <a:lstStyle/>
          <a:p>
            <a:pPr/>
          </a:p>
        </p:txBody>
      </p:sp>
      <p:sp>
        <p:nvSpPr>
          <p:cNvPr id="248" name="Shape 21"/>
          <p:cNvSpPr/>
          <p:nvPr/>
        </p:nvSpPr>
        <p:spPr>
          <a:xfrm>
            <a:off x="7086600" y="1005839"/>
            <a:ext cx="640081" cy="640081"/>
          </a:xfrm>
          <a:prstGeom prst="ellipse">
            <a:avLst/>
          </a:prstGeom>
          <a:solidFill>
            <a:srgbClr val="B45309"/>
          </a:solidFill>
          <a:ln w="12700">
            <a:solidFill>
              <a:srgbClr val="B45309"/>
            </a:solidFill>
          </a:ln>
        </p:spPr>
        <p:txBody>
          <a:bodyPr lIns="45719" rIns="45719"/>
          <a:lstStyle/>
          <a:p>
            <a:pPr/>
          </a:p>
        </p:txBody>
      </p:sp>
      <p:pic>
        <p:nvPicPr>
          <p:cNvPr id="249" name="Image 3" descr="Image 3"/>
          <p:cNvPicPr>
            <a:picLocks noChangeAspect="1"/>
          </p:cNvPicPr>
          <p:nvPr/>
        </p:nvPicPr>
        <p:blipFill>
          <a:blip r:embed="rId6">
            <a:extLst/>
          </a:blip>
          <a:stretch>
            <a:fillRect/>
          </a:stretch>
        </p:blipFill>
        <p:spPr>
          <a:xfrm>
            <a:off x="7178040" y="1097280"/>
            <a:ext cx="457201" cy="457201"/>
          </a:xfrm>
          <a:prstGeom prst="rect">
            <a:avLst/>
          </a:prstGeom>
          <a:ln w="12700">
            <a:miter lim="400000"/>
          </a:ln>
        </p:spPr>
      </p:pic>
      <p:sp>
        <p:nvSpPr>
          <p:cNvPr id="250" name="Text 22"/>
          <p:cNvSpPr txBox="1"/>
          <p:nvPr/>
        </p:nvSpPr>
        <p:spPr>
          <a:xfrm>
            <a:off x="6144767" y="1898141"/>
            <a:ext cx="2523745" cy="1905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defRPr sz="1300">
                <a:solidFill>
                  <a:srgbClr val="1A2E4A"/>
                </a:solidFill>
                <a:latin typeface="Cambria Bold"/>
                <a:ea typeface="Cambria Bold"/>
                <a:cs typeface="Cambria Bold"/>
                <a:sym typeface="Cambria Bold"/>
              </a:defRPr>
            </a:lvl1pPr>
          </a:lstStyle>
          <a:p>
            <a:pPr/>
            <a:r>
              <a:t>Restrict Location Access</a:t>
            </a:r>
          </a:p>
        </p:txBody>
      </p:sp>
      <p:sp>
        <p:nvSpPr>
          <p:cNvPr id="251" name="Shape 23"/>
          <p:cNvSpPr/>
          <p:nvPr/>
        </p:nvSpPr>
        <p:spPr>
          <a:xfrm>
            <a:off x="6144767" y="2340864"/>
            <a:ext cx="2523745" cy="713233"/>
          </a:xfrm>
          <a:prstGeom prst="rect">
            <a:avLst/>
          </a:prstGeom>
          <a:solidFill>
            <a:srgbClr val="DBEAFE"/>
          </a:solidFill>
          <a:ln w="6350">
            <a:solidFill>
              <a:srgbClr val="E5E7EB"/>
            </a:solidFill>
          </a:ln>
        </p:spPr>
        <p:txBody>
          <a:bodyPr lIns="45719" rIns="45719"/>
          <a:lstStyle/>
          <a:p>
            <a:pPr/>
          </a:p>
        </p:txBody>
      </p:sp>
      <p:sp>
        <p:nvSpPr>
          <p:cNvPr id="252" name="Text 24"/>
          <p:cNvSpPr txBox="1"/>
          <p:nvPr/>
        </p:nvSpPr>
        <p:spPr>
          <a:xfrm>
            <a:off x="6236208" y="2532380"/>
            <a:ext cx="2340865"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Phone Settings &gt; Apps &gt; Instagram &gt; Permissions &gt; Location</a:t>
            </a:r>
          </a:p>
        </p:txBody>
      </p:sp>
      <p:sp>
        <p:nvSpPr>
          <p:cNvPr id="253" name="Shape 25"/>
          <p:cNvSpPr/>
          <p:nvPr/>
        </p:nvSpPr>
        <p:spPr>
          <a:xfrm>
            <a:off x="6144767" y="3118104"/>
            <a:ext cx="2523745" cy="713233"/>
          </a:xfrm>
          <a:prstGeom prst="rect">
            <a:avLst/>
          </a:prstGeom>
          <a:solidFill>
            <a:srgbClr val="F8F9FA"/>
          </a:solidFill>
          <a:ln w="6350">
            <a:solidFill>
              <a:srgbClr val="E5E7EB"/>
            </a:solidFill>
          </a:ln>
        </p:spPr>
        <p:txBody>
          <a:bodyPr lIns="45719" rIns="45719"/>
          <a:lstStyle/>
          <a:p>
            <a:pPr/>
          </a:p>
        </p:txBody>
      </p:sp>
      <p:sp>
        <p:nvSpPr>
          <p:cNvPr id="254" name="Text 26"/>
          <p:cNvSpPr txBox="1"/>
          <p:nvPr/>
        </p:nvSpPr>
        <p:spPr>
          <a:xfrm>
            <a:off x="6236208" y="3392170"/>
            <a:ext cx="2340865" cy="165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Set to Never or Only while using app</a:t>
            </a:r>
          </a:p>
        </p:txBody>
      </p:sp>
      <p:sp>
        <p:nvSpPr>
          <p:cNvPr id="255" name="Shape 27"/>
          <p:cNvSpPr/>
          <p:nvPr/>
        </p:nvSpPr>
        <p:spPr>
          <a:xfrm>
            <a:off x="6144767" y="3895344"/>
            <a:ext cx="2523745" cy="713233"/>
          </a:xfrm>
          <a:prstGeom prst="rect">
            <a:avLst/>
          </a:prstGeom>
          <a:solidFill>
            <a:srgbClr val="DBEAFE"/>
          </a:solidFill>
          <a:ln w="6350">
            <a:solidFill>
              <a:srgbClr val="E5E7EB"/>
            </a:solidFill>
          </a:ln>
        </p:spPr>
        <p:txBody>
          <a:bodyPr lIns="45719" rIns="45719"/>
          <a:lstStyle/>
          <a:p>
            <a:pPr/>
          </a:p>
        </p:txBody>
      </p:sp>
      <p:sp>
        <p:nvSpPr>
          <p:cNvPr id="256" name="Text 28"/>
          <p:cNvSpPr txBox="1"/>
          <p:nvPr/>
        </p:nvSpPr>
        <p:spPr>
          <a:xfrm>
            <a:off x="6236208" y="4086859"/>
            <a:ext cx="2340865" cy="3302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1100">
                <a:solidFill>
                  <a:srgbClr val="374151"/>
                </a:solidFill>
              </a:defRPr>
            </a:lvl1pPr>
          </a:lstStyle>
          <a:p>
            <a:pPr/>
            <a:r>
              <a:t>Instagram has no need to know your location</a:t>
            </a:r>
          </a:p>
        </p:txBody>
      </p:sp>
      <p:sp>
        <p:nvSpPr>
          <p:cNvPr id="257" name="Shape 29"/>
          <p:cNvSpPr/>
          <p:nvPr/>
        </p:nvSpPr>
        <p:spPr>
          <a:xfrm>
            <a:off x="0" y="4914900"/>
            <a:ext cx="9144000" cy="228600"/>
          </a:xfrm>
          <a:prstGeom prst="rect">
            <a:avLst/>
          </a:prstGeom>
          <a:solidFill>
            <a:srgbClr val="1A2E4A"/>
          </a:solidFill>
          <a:ln w="12700">
            <a:solidFill>
              <a:srgbClr val="1A2E4A"/>
            </a:solidFill>
          </a:ln>
        </p:spPr>
        <p:txBody>
          <a:bodyPr lIns="45719" rIns="45719"/>
          <a:lstStyle/>
          <a:p>
            <a:pPr/>
          </a:p>
        </p:txBody>
      </p:sp>
      <p:sp>
        <p:nvSpPr>
          <p:cNvPr id="258" name="Text 30"/>
          <p:cNvSpPr txBox="1"/>
          <p:nvPr/>
        </p:nvSpPr>
        <p:spPr>
          <a:xfrm>
            <a:off x="274320" y="4950205"/>
            <a:ext cx="4572001"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defRPr sz="900">
                <a:solidFill>
                  <a:srgbClr val="F59E0B"/>
                </a:solidFill>
              </a:defRPr>
            </a:lvl1pPr>
          </a:lstStyle>
          <a:p>
            <a:pPr/>
            <a:r>
              <a:t>Privacy &amp; Security Settings Guide  |  u3a</a:t>
            </a:r>
          </a:p>
        </p:txBody>
      </p:sp>
      <p:sp>
        <p:nvSpPr>
          <p:cNvPr id="259" name="Text 31"/>
          <p:cNvSpPr txBox="1"/>
          <p:nvPr/>
        </p:nvSpPr>
        <p:spPr>
          <a:xfrm>
            <a:off x="4572000" y="4950205"/>
            <a:ext cx="4297680" cy="1397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r">
              <a:defRPr sz="900">
                <a:solidFill>
                  <a:srgbClr val="F59E0B"/>
                </a:solidFill>
              </a:defRPr>
            </a:lvl1pPr>
          </a:lstStyle>
          <a:p>
            <a:pPr/>
            <a:r>
              <a:t>Instagram - Privacy</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